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handoutMasterIdLst>
    <p:handoutMasterId r:id="rId56"/>
  </p:handoutMasterIdLst>
  <p:sldIdLst>
    <p:sldId id="256" r:id="rId2"/>
    <p:sldId id="261" r:id="rId3"/>
    <p:sldId id="370" r:id="rId4"/>
    <p:sldId id="289" r:id="rId5"/>
    <p:sldId id="291" r:id="rId6"/>
    <p:sldId id="372" r:id="rId7"/>
    <p:sldId id="258" r:id="rId8"/>
    <p:sldId id="373" r:id="rId9"/>
    <p:sldId id="326" r:id="rId10"/>
    <p:sldId id="312" r:id="rId11"/>
    <p:sldId id="324" r:id="rId12"/>
    <p:sldId id="328" r:id="rId13"/>
    <p:sldId id="330" r:id="rId14"/>
    <p:sldId id="329" r:id="rId15"/>
    <p:sldId id="346" r:id="rId16"/>
    <p:sldId id="348" r:id="rId17"/>
    <p:sldId id="349" r:id="rId18"/>
    <p:sldId id="331" r:id="rId19"/>
    <p:sldId id="332" r:id="rId20"/>
    <p:sldId id="357" r:id="rId21"/>
    <p:sldId id="335" r:id="rId22"/>
    <p:sldId id="336" r:id="rId23"/>
    <p:sldId id="359" r:id="rId24"/>
    <p:sldId id="341" r:id="rId25"/>
    <p:sldId id="360" r:id="rId26"/>
    <p:sldId id="342" r:id="rId27"/>
    <p:sldId id="361" r:id="rId28"/>
    <p:sldId id="343" r:id="rId29"/>
    <p:sldId id="362" r:id="rId30"/>
    <p:sldId id="344" r:id="rId31"/>
    <p:sldId id="352" r:id="rId32"/>
    <p:sldId id="345" r:id="rId33"/>
    <p:sldId id="364" r:id="rId34"/>
    <p:sldId id="371" r:id="rId35"/>
    <p:sldId id="374" r:id="rId36"/>
    <p:sldId id="257" r:id="rId37"/>
    <p:sldId id="358" r:id="rId38"/>
    <p:sldId id="279" r:id="rId39"/>
    <p:sldId id="325" r:id="rId40"/>
    <p:sldId id="327" r:id="rId41"/>
    <p:sldId id="353" r:id="rId42"/>
    <p:sldId id="354" r:id="rId43"/>
    <p:sldId id="355" r:id="rId44"/>
    <p:sldId id="356" r:id="rId45"/>
    <p:sldId id="365" r:id="rId46"/>
    <p:sldId id="303" r:id="rId47"/>
    <p:sldId id="295" r:id="rId48"/>
    <p:sldId id="368" r:id="rId49"/>
    <p:sldId id="369" r:id="rId50"/>
    <p:sldId id="318" r:id="rId51"/>
    <p:sldId id="367" r:id="rId52"/>
    <p:sldId id="375" r:id="rId53"/>
    <p:sldId id="37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347"/>
    <a:srgbClr val="00FF7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81FB24-45C5-41D8-B5DB-E5D9580FEA1C}" v="246" dt="2018-04-20T09:08:51.866"/>
    <p1510:client id="{8985E072-F02C-4E9D-90DB-3DAD9FF58F93}" v="88" dt="2018-04-20T09:31:35.118"/>
    <p1510:client id="{422C063E-3570-A44F-962A-D74BA745181E}" v="905" dt="2018-04-20T12:12:55.638"/>
    <p1510:client id="{8CDD1620-625D-43FB-B1D3-E6CE9B4F1EB4}" v="46" dt="2018-04-20T09:22:26.319"/>
    <p1510:client id="{2E17FDF2-D486-40A2-8D57-6CCD8491D4B8}" v="2" dt="2018-04-20T09:14:05.118"/>
    <p1510:client id="{5040398A-18D1-45A6-A2DD-77A002DC4322}" v="4" dt="2018-04-20T11:37:38.138"/>
    <p1510:client id="{99DF6BCA-D8D3-4E30-9BD5-87438917191B}" v="9" dt="2018-04-21T02:09:00.735"/>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88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21_FAFD896D.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_121_FAFD896D.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X</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1</c:v>
                </c:pt>
                <c:pt idx="1">
                  <c:v>2</c:v>
                </c:pt>
                <c:pt idx="2">
                  <c:v>4</c:v>
                </c:pt>
                <c:pt idx="3">
                  <c:v>3</c:v>
                </c:pt>
                <c:pt idx="4">
                  <c:v>5</c:v>
                </c:pt>
                <c:pt idx="5">
                  <c:v>3</c:v>
                </c:pt>
                <c:pt idx="6">
                  <c:v>2</c:v>
                </c:pt>
                <c:pt idx="7">
                  <c:v>3</c:v>
                </c:pt>
                <c:pt idx="8">
                  <c:v>2</c:v>
                </c:pt>
                <c:pt idx="9">
                  <c:v>5</c:v>
                </c:pt>
              </c:numCache>
            </c:numRef>
          </c:val>
          <c:smooth val="0"/>
          <c:extLst>
            <c:ext xmlns:c16="http://schemas.microsoft.com/office/drawing/2014/chart" uri="{C3380CC4-5D6E-409C-BE32-E72D297353CC}">
              <c16:uniqueId val="{00000000-CB81-A84F-841C-6509C84EA7A8}"/>
            </c:ext>
          </c:extLst>
        </c:ser>
        <c:dLbls>
          <c:showLegendKey val="0"/>
          <c:showVal val="0"/>
          <c:showCatName val="0"/>
          <c:showSerName val="0"/>
          <c:showPercent val="0"/>
          <c:showBubbleSize val="0"/>
        </c:dLbls>
        <c:smooth val="0"/>
        <c:axId val="173377720"/>
        <c:axId val="173378112"/>
      </c:lineChart>
      <c:catAx>
        <c:axId val="173377720"/>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378112"/>
        <c:crosses val="autoZero"/>
        <c:auto val="1"/>
        <c:lblAlgn val="ctr"/>
        <c:lblOffset val="100"/>
        <c:noMultiLvlLbl val="0"/>
      </c:catAx>
      <c:valAx>
        <c:axId val="173378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3777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Y</c:v>
                </c:pt>
              </c:strCache>
            </c:strRef>
          </c:tx>
          <c:spPr>
            <a:ln w="28575" cap="rnd">
              <a:solidFill>
                <a:srgbClr val="0000FF"/>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1</c:v>
                </c:pt>
                <c:pt idx="1">
                  <c:v>1</c:v>
                </c:pt>
                <c:pt idx="2">
                  <c:v>2</c:v>
                </c:pt>
                <c:pt idx="3">
                  <c:v>4</c:v>
                </c:pt>
                <c:pt idx="4">
                  <c:v>3</c:v>
                </c:pt>
                <c:pt idx="5">
                  <c:v>5</c:v>
                </c:pt>
                <c:pt idx="6">
                  <c:v>3</c:v>
                </c:pt>
                <c:pt idx="7">
                  <c:v>2</c:v>
                </c:pt>
                <c:pt idx="8">
                  <c:v>3</c:v>
                </c:pt>
                <c:pt idx="9">
                  <c:v>2</c:v>
                </c:pt>
              </c:numCache>
            </c:numRef>
          </c:val>
          <c:smooth val="0"/>
          <c:extLst>
            <c:ext xmlns:c16="http://schemas.microsoft.com/office/drawing/2014/chart" uri="{C3380CC4-5D6E-409C-BE32-E72D297353CC}">
              <c16:uniqueId val="{00000000-F72C-B047-B4DC-83DEC30ACAA6}"/>
            </c:ext>
          </c:extLst>
        </c:ser>
        <c:dLbls>
          <c:showLegendKey val="0"/>
          <c:showVal val="0"/>
          <c:showCatName val="0"/>
          <c:showSerName val="0"/>
          <c:showPercent val="0"/>
          <c:showBubbleSize val="0"/>
        </c:dLbls>
        <c:smooth val="0"/>
        <c:axId val="170413024"/>
        <c:axId val="170413416"/>
      </c:lineChart>
      <c:catAx>
        <c:axId val="170413024"/>
        <c:scaling>
          <c:orientation val="minMax"/>
        </c:scaling>
        <c:delete val="0"/>
        <c:axPos val="b"/>
        <c:numFmt formatCode="General" sourceLinked="1"/>
        <c:majorTickMark val="none"/>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413416"/>
        <c:crosses val="autoZero"/>
        <c:auto val="1"/>
        <c:lblAlgn val="ctr"/>
        <c:lblOffset val="100"/>
        <c:noMultiLvlLbl val="0"/>
      </c:catAx>
      <c:valAx>
        <c:axId val="170413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413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4/21/2018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4/21/2018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(Greeting)</a:t>
            </a:r>
          </a:p>
          <a:p>
            <a:r>
              <a:rPr lang="en-US"/>
              <a:t>We are Group N</a:t>
            </a:r>
          </a:p>
          <a:p>
            <a:r>
              <a:rPr lang="en-US"/>
              <a:t>We are going to present our topic – Apply Dynamic Time Warping </a:t>
            </a:r>
          </a:p>
        </p:txBody>
      </p:sp>
      <p:sp>
        <p:nvSpPr>
          <p:cNvPr id="4" name="Slide Number Placeholder 3"/>
          <p:cNvSpPr>
            <a:spLocks noGrp="1"/>
          </p:cNvSpPr>
          <p:nvPr>
            <p:ph type="sldNum" sz="quarter" idx="10"/>
          </p:nvPr>
        </p:nvSpPr>
        <p:spPr/>
        <p:txBody>
          <a:bodyPr/>
          <a:lstStyle/>
          <a:p>
            <a:fld id="{9555D449-B875-4B8D-8E66-224D27E54C9A}" type="slidenum">
              <a:rPr lang="en-HK" smtClean="0"/>
              <a:t>1</a:t>
            </a:fld>
            <a:endParaRPr lang="en-HK"/>
          </a:p>
        </p:txBody>
      </p:sp>
    </p:spTree>
    <p:extLst>
      <p:ext uri="{BB962C8B-B14F-4D97-AF65-F5344CB8AC3E}">
        <p14:creationId xmlns:p14="http://schemas.microsoft.com/office/powerpoint/2010/main" val="896398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t>How does a human identify an action? Eyes capture images -&gt; images compared with actions in memory</a:t>
            </a:r>
          </a:p>
          <a:p>
            <a:r>
              <a:rPr lang="en-US"/>
              <a:t>How about computer? Same way?</a:t>
            </a:r>
          </a:p>
          <a:p>
            <a:r>
              <a:rPr lang="en-US"/>
              <a:t>See in a different way?</a:t>
            </a:r>
          </a:p>
          <a:p>
            <a:r>
              <a:rPr lang="en-US"/>
              <a:t>Alternative way – timeseries data from wearable device</a:t>
            </a:r>
          </a:p>
          <a:p>
            <a:r>
              <a:rPr lang="en-US"/>
              <a:t>For example, acceleration, heart-rate at different time unit</a:t>
            </a:r>
          </a:p>
          <a:p>
            <a:r>
              <a:rPr lang="en-US"/>
              <a:t>How similar?</a:t>
            </a:r>
          </a:p>
        </p:txBody>
      </p:sp>
      <p:sp>
        <p:nvSpPr>
          <p:cNvPr id="4" name="Slide Number Placeholder 3"/>
          <p:cNvSpPr>
            <a:spLocks noGrp="1"/>
          </p:cNvSpPr>
          <p:nvPr>
            <p:ph type="sldNum" sz="quarter" idx="10"/>
          </p:nvPr>
        </p:nvSpPr>
        <p:spPr/>
        <p:txBody>
          <a:bodyPr/>
          <a:lstStyle/>
          <a:p>
            <a:fld id="{9555D449-B875-4B8D-8E66-224D27E54C9A}" type="slidenum">
              <a:rPr lang="en-HK" smtClean="0"/>
              <a:t>2</a:t>
            </a:fld>
            <a:endParaRPr lang="en-HK"/>
          </a:p>
        </p:txBody>
      </p:sp>
    </p:spTree>
    <p:extLst>
      <p:ext uri="{BB962C8B-B14F-4D97-AF65-F5344CB8AC3E}">
        <p14:creationId xmlns:p14="http://schemas.microsoft.com/office/powerpoint/2010/main" val="213882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atin typeface="Calibri"/>
                <a:cs typeface="Calibri"/>
              </a:rPr>
              <a:t>In the presentation today...</a:t>
            </a:r>
          </a:p>
        </p:txBody>
      </p:sp>
      <p:sp>
        <p:nvSpPr>
          <p:cNvPr id="4" name="Slide Number Placeholder 3"/>
          <p:cNvSpPr>
            <a:spLocks noGrp="1"/>
          </p:cNvSpPr>
          <p:nvPr>
            <p:ph type="sldNum" sz="quarter" idx="10"/>
          </p:nvPr>
        </p:nvSpPr>
        <p:spPr/>
        <p:txBody>
          <a:bodyPr/>
          <a:lstStyle/>
          <a:p>
            <a:fld id="{9555D449-B875-4B8D-8E66-224D27E54C9A}" type="slidenum">
              <a:rPr lang="en-US"/>
              <a:t>3</a:t>
            </a:fld>
            <a:endParaRPr lang="en-US"/>
          </a:p>
        </p:txBody>
      </p:sp>
    </p:spTree>
    <p:extLst>
      <p:ext uri="{BB962C8B-B14F-4D97-AF65-F5344CB8AC3E}">
        <p14:creationId xmlns:p14="http://schemas.microsoft.com/office/powerpoint/2010/main" val="109001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atin typeface="Calibri"/>
                <a:cs typeface="Calibri"/>
              </a:rPr>
              <a:t>A key issue is to measure similarity</a:t>
            </a:r>
          </a:p>
          <a:p>
            <a:r>
              <a:rPr lang="en-US">
                <a:latin typeface="Calibri"/>
                <a:cs typeface="Calibri"/>
              </a:rPr>
              <a:t>Let say there are two time series X and Y</a:t>
            </a:r>
            <a:endParaRPr lang="en-US"/>
          </a:p>
          <a:p>
            <a:r>
              <a:rPr lang="en-US">
                <a:latin typeface="Calibri"/>
                <a:cs typeface="Calibri"/>
              </a:rPr>
              <a:t>How do we measure the similarity between time series data?</a:t>
            </a:r>
            <a:endParaRPr lang="en-US"/>
          </a:p>
          <a:p>
            <a:r>
              <a:rPr lang="en-US">
                <a:latin typeface="Calibri"/>
                <a:cs typeface="Calibri"/>
              </a:rPr>
              <a:t>Can we use Euclidean distance point by point?</a:t>
            </a:r>
          </a:p>
          <a:p>
            <a:r>
              <a:rPr lang="en-US"/>
              <a:t>For example, sound recording</a:t>
            </a:r>
          </a:p>
        </p:txBody>
      </p:sp>
      <p:sp>
        <p:nvSpPr>
          <p:cNvPr id="4" name="Slide Number Placeholder 3"/>
          <p:cNvSpPr>
            <a:spLocks noGrp="1"/>
          </p:cNvSpPr>
          <p:nvPr>
            <p:ph type="sldNum" sz="quarter" idx="10"/>
          </p:nvPr>
        </p:nvSpPr>
        <p:spPr/>
        <p:txBody>
          <a:bodyPr/>
          <a:lstStyle/>
          <a:p>
            <a:fld id="{9555D449-B875-4B8D-8E66-224D27E54C9A}" type="slidenum">
              <a:rPr lang="en-US"/>
              <a:t>4</a:t>
            </a:fld>
            <a:endParaRPr lang="en-US"/>
          </a:p>
        </p:txBody>
      </p:sp>
    </p:spTree>
    <p:extLst>
      <p:ext uri="{BB962C8B-B14F-4D97-AF65-F5344CB8AC3E}">
        <p14:creationId xmlns:p14="http://schemas.microsoft.com/office/powerpoint/2010/main" val="1523083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atin typeface="Calibri"/>
                <a:cs typeface="Calibri"/>
              </a:rPr>
              <a:t>Can we compare the data across time units?</a:t>
            </a:r>
          </a:p>
          <a:p>
            <a:r>
              <a:rPr lang="en-US">
                <a:latin typeface="Calibri"/>
                <a:cs typeface="Calibri"/>
              </a:rPr>
              <a:t>Focus on the shape but not point to point comparison</a:t>
            </a:r>
          </a:p>
        </p:txBody>
      </p:sp>
      <p:sp>
        <p:nvSpPr>
          <p:cNvPr id="4" name="Slide Number Placeholder 3"/>
          <p:cNvSpPr>
            <a:spLocks noGrp="1"/>
          </p:cNvSpPr>
          <p:nvPr>
            <p:ph type="sldNum" sz="quarter" idx="10"/>
          </p:nvPr>
        </p:nvSpPr>
        <p:spPr/>
        <p:txBody>
          <a:bodyPr/>
          <a:lstStyle/>
          <a:p>
            <a:fld id="{9555D449-B875-4B8D-8E66-224D27E54C9A}" type="slidenum">
              <a:rPr lang="en-US"/>
              <a:t>5</a:t>
            </a:fld>
            <a:endParaRPr lang="en-US"/>
          </a:p>
        </p:txBody>
      </p:sp>
    </p:spTree>
    <p:extLst>
      <p:ext uri="{BB962C8B-B14F-4D97-AF65-F5344CB8AC3E}">
        <p14:creationId xmlns:p14="http://schemas.microsoft.com/office/powerpoint/2010/main" val="4023939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atin typeface="Calibri"/>
                <a:cs typeface="Calibri"/>
              </a:rPr>
              <a:t>Diagram: example of different speed / length</a:t>
            </a:r>
          </a:p>
          <a:p>
            <a:r>
              <a:rPr lang="en-US">
                <a:latin typeface="Calibri"/>
                <a:cs typeface="Calibri"/>
              </a:rPr>
              <a:t>With DTW --&gt; warped together</a:t>
            </a:r>
          </a:p>
          <a:p>
            <a:r>
              <a:rPr lang="en-US">
                <a:latin typeface="Calibri"/>
                <a:cs typeface="Calibri"/>
              </a:rPr>
              <a:t>Optimal match between the two time series</a:t>
            </a:r>
          </a:p>
        </p:txBody>
      </p:sp>
      <p:sp>
        <p:nvSpPr>
          <p:cNvPr id="4" name="Slide Number Placeholder 3"/>
          <p:cNvSpPr>
            <a:spLocks noGrp="1"/>
          </p:cNvSpPr>
          <p:nvPr>
            <p:ph type="sldNum" sz="quarter" idx="10"/>
          </p:nvPr>
        </p:nvSpPr>
        <p:spPr/>
        <p:txBody>
          <a:bodyPr/>
          <a:lstStyle/>
          <a:p>
            <a:fld id="{9555D449-B875-4B8D-8E66-224D27E54C9A}" type="slidenum">
              <a:rPr lang="en-US"/>
              <a:t>6</a:t>
            </a:fld>
            <a:endParaRPr lang="en-US"/>
          </a:p>
        </p:txBody>
      </p:sp>
    </p:spTree>
    <p:extLst>
      <p:ext uri="{BB962C8B-B14F-4D97-AF65-F5344CB8AC3E}">
        <p14:creationId xmlns:p14="http://schemas.microsoft.com/office/powerpoint/2010/main" val="668402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atin typeface="Calibri"/>
                <a:cs typeface="Calibri"/>
              </a:rPr>
              <a:t>I am Owen, before we get deep to methodology, I would like to talk about the dataset that we use. The dataset is collecting the action data from 10 different people. There are total 12 actions are labeled, they are all listed on the slide. For example, we have 1 minute duration of standing data, 1 minute data of walking, 20 times of Jumping Front &amp; Back and so on. Every participant will do all these 12 actions in the same duration or frequency. Next, I will show you how these action data will be represented in computer data format.</a:t>
            </a:r>
          </a:p>
        </p:txBody>
      </p:sp>
      <p:sp>
        <p:nvSpPr>
          <p:cNvPr id="4" name="Slide Number Placeholder 3"/>
          <p:cNvSpPr>
            <a:spLocks noGrp="1"/>
          </p:cNvSpPr>
          <p:nvPr>
            <p:ph type="sldNum" sz="quarter" idx="10"/>
          </p:nvPr>
        </p:nvSpPr>
        <p:spPr/>
        <p:txBody>
          <a:bodyPr/>
          <a:lstStyle/>
          <a:p>
            <a:fld id="{9555D449-B875-4B8D-8E66-224D27E54C9A}" type="slidenum">
              <a:rPr lang="en-US"/>
              <a:t>7</a:t>
            </a:fld>
            <a:endParaRPr lang="en-US"/>
          </a:p>
        </p:txBody>
      </p:sp>
    </p:spTree>
    <p:extLst>
      <p:ext uri="{BB962C8B-B14F-4D97-AF65-F5344CB8AC3E}">
        <p14:creationId xmlns:p14="http://schemas.microsoft.com/office/powerpoint/2010/main" val="3622322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a:latin typeface="Calibri"/>
                <a:cs typeface="Calibri"/>
              </a:rPr>
              <a:t>For each person, they put 3 sensors on different part of body to collection action data. There are totally 23 features can be extracted from the sensors. And the form of collected data are acceleration, electrocardiogram, groscope which is the angle velocity and magnetometer is also recorded. For example, let's take a look at the shoes. The sensor is locating here to record the data I described before. </a:t>
            </a:r>
            <a:endParaRPr lang="en-US"/>
          </a:p>
        </p:txBody>
      </p:sp>
      <p:sp>
        <p:nvSpPr>
          <p:cNvPr id="4" name="Slide Number Placeholder 3"/>
          <p:cNvSpPr>
            <a:spLocks noGrp="1"/>
          </p:cNvSpPr>
          <p:nvPr>
            <p:ph type="sldNum" sz="quarter" idx="10"/>
          </p:nvPr>
        </p:nvSpPr>
        <p:spPr/>
        <p:txBody>
          <a:bodyPr/>
          <a:lstStyle/>
          <a:p>
            <a:fld id="{9555D449-B875-4B8D-8E66-224D27E54C9A}" type="slidenum">
              <a:rPr lang="en-US"/>
              <a:t>8</a:t>
            </a:fld>
            <a:endParaRPr lang="en-US"/>
          </a:p>
        </p:txBody>
      </p:sp>
    </p:spTree>
    <p:extLst>
      <p:ext uri="{BB962C8B-B14F-4D97-AF65-F5344CB8AC3E}">
        <p14:creationId xmlns:p14="http://schemas.microsoft.com/office/powerpoint/2010/main" val="2115464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55D449-B875-4B8D-8E66-224D27E54C9A}" type="slidenum">
              <a:rPr lang="en-HK" smtClean="0"/>
              <a:t>39</a:t>
            </a:fld>
            <a:endParaRPr lang="en-HK"/>
          </a:p>
        </p:txBody>
      </p:sp>
    </p:spTree>
    <p:extLst>
      <p:ext uri="{BB962C8B-B14F-4D97-AF65-F5344CB8AC3E}">
        <p14:creationId xmlns:p14="http://schemas.microsoft.com/office/powerpoint/2010/main" val="3315609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F5968C-D5FA-594A-9E9A-3E5EC1BF8C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84062" y="-18284"/>
            <a:ext cx="10354005" cy="6876000"/>
          </a:xfrm>
          <a:prstGeom prst="rect">
            <a:avLst/>
          </a:prstGeom>
        </p:spPr>
      </p:pic>
      <p:sp>
        <p:nvSpPr>
          <p:cNvPr id="11" name="Manual Input 10">
            <a:extLst>
              <a:ext uri="{FF2B5EF4-FFF2-40B4-BE49-F238E27FC236}">
                <a16:creationId xmlns:a16="http://schemas.microsoft.com/office/drawing/2014/main" id="{1981EF70-2A5A-2845-AF0B-D6AA3F80F408}"/>
              </a:ext>
            </a:extLst>
          </p:cNvPr>
          <p:cNvSpPr/>
          <p:nvPr userDrawn="1"/>
        </p:nvSpPr>
        <p:spPr>
          <a:xfrm rot="16200000">
            <a:off x="3120199" y="175823"/>
            <a:ext cx="6857999" cy="6506338"/>
          </a:xfrm>
          <a:prstGeom prst="flowChartManualInput">
            <a:avLst/>
          </a:prstGeom>
          <a:solidFill>
            <a:schemeClr val="bg1"/>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4572000" y="470520"/>
            <a:ext cx="4374486" cy="3177380"/>
          </a:xfrm>
        </p:spPr>
        <p:txBody>
          <a:bodyPr anchor="b">
            <a:normAutofit/>
          </a:bodyPr>
          <a:lstStyle>
            <a:lvl1pPr algn="l">
              <a:lnSpc>
                <a:spcPct val="80000"/>
              </a:lnSpc>
              <a:defRPr sz="405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4572001" y="3823320"/>
            <a:ext cx="4374485" cy="685800"/>
          </a:xfrm>
        </p:spPr>
        <p:txBody>
          <a:bodyPr>
            <a:normAutofit/>
          </a:bodyPr>
          <a:lstStyle>
            <a:lvl1pPr marL="0" indent="0" algn="l">
              <a:buNone/>
              <a:defRPr sz="1500" cap="all" baseline="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105FD379-D00C-E443-877A-892AFCEDB6AE}" type="datetime1">
              <a:rPr lang="en-HK" smtClean="0"/>
              <a:t>21/4/18</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7486650" y="0"/>
            <a:ext cx="165735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Vertical Title 1"/>
          <p:cNvSpPr>
            <a:spLocks noGrp="1"/>
          </p:cNvSpPr>
          <p:nvPr>
            <p:ph type="title" orient="vert"/>
          </p:nvPr>
        </p:nvSpPr>
        <p:spPr>
          <a:xfrm>
            <a:off x="7543800" y="457201"/>
            <a:ext cx="154305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457200" y="457201"/>
            <a:ext cx="6800850" cy="5943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0C9E922-94F5-5D46-B89A-296B8442683B}" type="datetime1">
              <a:rPr lang="en-HK" smtClean="0"/>
              <a:t>21/4/18</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C40BAB3D-D02E-0846-A9A5-EC904F809517}" type="datetime1">
              <a:rPr lang="en-HK" smtClean="0"/>
              <a:t>21/4/18</a:t>
            </a:fld>
            <a:endParaRPr/>
          </a:p>
        </p:txBody>
      </p:sp>
      <p:sp>
        <p:nvSpPr>
          <p:cNvPr id="6" name="Slide Number Placeholder 5"/>
          <p:cNvSpPr>
            <a:spLocks noGrp="1"/>
          </p:cNvSpPr>
          <p:nvPr>
            <p:ph type="sldNum" sz="quarter" idx="12"/>
          </p:nvPr>
        </p:nvSpPr>
        <p:spPr/>
        <p:txBody>
          <a:bodyPr/>
          <a:lstStyle>
            <a:lvl1pPr>
              <a:defRPr/>
            </a:lvl1pPr>
          </a:lstStyle>
          <a:p>
            <a:r>
              <a:rPr lang="en-HK"/>
              <a:t>Page </a:t>
            </a:r>
            <a:fld id="{47042922-AAB2-A244-BC71-72150ED145DC}" type="slidenum">
              <a:rPr lang="en-HK" smtClean="0"/>
              <a:pPr/>
              <a:t>‹#›</a:t>
            </a:fld>
            <a:endParaRPr lang="en-HK"/>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7" name="Rectangle 6" descr="Rectangle"/>
          <p:cNvSpPr/>
          <p:nvPr/>
        </p:nvSpPr>
        <p:spPr>
          <a:xfrm>
            <a:off x="198834" y="228600"/>
            <a:ext cx="874395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title"/>
          </p:nvPr>
        </p:nvSpPr>
        <p:spPr>
          <a:xfrm>
            <a:off x="800100" y="1828800"/>
            <a:ext cx="5829300" cy="3177380"/>
          </a:xfrm>
        </p:spPr>
        <p:txBody>
          <a:bodyPr anchor="b">
            <a:normAutofit/>
          </a:bodyPr>
          <a:lstStyle>
            <a:lvl1pPr>
              <a:lnSpc>
                <a:spcPct val="80000"/>
              </a:lnSpc>
              <a:defRPr sz="4050"/>
            </a:lvl1pPr>
          </a:lstStyle>
          <a:p>
            <a:r>
              <a:rPr lang="en-US"/>
              <a:t>Click to edit Master title style</a:t>
            </a:r>
            <a:endParaRPr/>
          </a:p>
        </p:txBody>
      </p:sp>
      <p:sp>
        <p:nvSpPr>
          <p:cNvPr id="3" name="Text Placeholder 2"/>
          <p:cNvSpPr>
            <a:spLocks noGrp="1"/>
          </p:cNvSpPr>
          <p:nvPr>
            <p:ph type="body" idx="1"/>
          </p:nvPr>
        </p:nvSpPr>
        <p:spPr>
          <a:xfrm>
            <a:off x="800100" y="5181600"/>
            <a:ext cx="5829300" cy="685800"/>
          </a:xfrm>
        </p:spPr>
        <p:txBody>
          <a:bodyPr>
            <a:normAutofit/>
          </a:bodyPr>
          <a:lstStyle>
            <a:lvl1pPr marL="0" indent="0">
              <a:buNone/>
              <a:defRPr sz="1500" cap="all" baseline="0">
                <a:solidFill>
                  <a:schemeClr val="bg1"/>
                </a:solidFill>
              </a:defRPr>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800100" y="1392073"/>
            <a:ext cx="3600450" cy="5008728"/>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43450" y="1392073"/>
            <a:ext cx="3600450" cy="5008727"/>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543ED6D3-F50D-E949-8B63-53CDE6255F72}" type="datetime1">
              <a:rPr lang="en-HK" smtClean="0"/>
              <a:t>21/4/18</a:t>
            </a:fld>
            <a:endParaRPr/>
          </a:p>
        </p:txBody>
      </p:sp>
      <p:sp>
        <p:nvSpPr>
          <p:cNvPr id="7" name="Slide Number Placeholder 6"/>
          <p:cNvSpPr>
            <a:spLocks noGrp="1"/>
          </p:cNvSpPr>
          <p:nvPr>
            <p:ph type="sldNum" sz="quarter" idx="12"/>
          </p:nvPr>
        </p:nvSpPr>
        <p:spPr/>
        <p:txBody>
          <a:bodyPr/>
          <a:lstStyle/>
          <a:p>
            <a:r>
              <a:rPr lang="en-US"/>
              <a:t>Page </a:t>
            </a:r>
            <a:fld id="{E31375A4-56A4-47D6-9801-1991572033F7}" type="slidenum">
              <a:rPr smtClean="0"/>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800100" y="1828799"/>
            <a:ext cx="3600450" cy="762000"/>
          </a:xfrm>
        </p:spPr>
        <p:txBody>
          <a:bodyPr anchor="ctr">
            <a:noAutofit/>
          </a:bodyPr>
          <a:lstStyle>
            <a:lvl1pPr marL="0" indent="0">
              <a:buNone/>
              <a:defRPr sz="1800" b="0" cap="none" baseline="0">
                <a:solidFill>
                  <a:srgbClr val="00000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00100" y="2590800"/>
            <a:ext cx="3600450" cy="3810033"/>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743450" y="1828799"/>
            <a:ext cx="3600450" cy="762000"/>
          </a:xfrm>
        </p:spPr>
        <p:txBody>
          <a:bodyPr anchor="ctr">
            <a:noAutofit/>
          </a:bodyPr>
          <a:lstStyle>
            <a:lvl1pPr marL="0" indent="0">
              <a:buNone/>
              <a:defRPr sz="1800" b="0" cap="none" baseline="0">
                <a:solidFill>
                  <a:srgbClr val="00000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743450" y="2590800"/>
            <a:ext cx="3600450" cy="3810033"/>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509D5507-97DD-9249-8C01-9B584EE936B3}" type="datetime1">
              <a:rPr lang="en-HK" smtClean="0"/>
              <a:t>21/4/18</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BC58A91-8AB4-F741-AC9C-D3745D31E108}" type="datetime1">
              <a:rPr lang="en-HK" smtClean="0"/>
              <a:t>21/4/18</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1050E9B6-CF16-2742-9267-F999F604E389}" type="datetime1">
              <a:rPr lang="en-HK" smtClean="0"/>
              <a:t>21/4/18</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5256609" y="0"/>
            <a:ext cx="3885010"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9" name="Rectangle 8" descr="Rectangle"/>
          <p:cNvSpPr/>
          <p:nvPr/>
        </p:nvSpPr>
        <p:spPr>
          <a:xfrm>
            <a:off x="5441751" y="228600"/>
            <a:ext cx="3514725"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title"/>
          </p:nvPr>
        </p:nvSpPr>
        <p:spPr>
          <a:xfrm>
            <a:off x="5724525" y="3200400"/>
            <a:ext cx="2949178" cy="1752600"/>
          </a:xfrm>
        </p:spPr>
        <p:txBody>
          <a:bodyPr anchor="b">
            <a:normAutofit/>
          </a:bodyPr>
          <a:lstStyle>
            <a:lvl1pPr>
              <a:defRPr sz="2700"/>
            </a:lvl1pPr>
          </a:lstStyle>
          <a:p>
            <a:r>
              <a:rPr lang="en-US"/>
              <a:t>Click to edit Master title style</a:t>
            </a:r>
            <a:endParaRPr/>
          </a:p>
        </p:txBody>
      </p:sp>
      <p:sp>
        <p:nvSpPr>
          <p:cNvPr id="3" name="Content Placeholder 2"/>
          <p:cNvSpPr>
            <a:spLocks noGrp="1"/>
          </p:cNvSpPr>
          <p:nvPr>
            <p:ph idx="1"/>
          </p:nvPr>
        </p:nvSpPr>
        <p:spPr>
          <a:xfrm>
            <a:off x="457200" y="457201"/>
            <a:ext cx="4457700" cy="5943600"/>
          </a:xfrm>
        </p:spPr>
        <p:txBody>
          <a:bodyPr>
            <a:normAutofit/>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5724525" y="5029200"/>
            <a:ext cx="2949178" cy="1371600"/>
          </a:xfrm>
        </p:spPr>
        <p:txBody>
          <a:bodyPr>
            <a:normAutofit/>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5256609" y="0"/>
            <a:ext cx="3885010"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9" name="Rectangle 8" descr="Rectangle"/>
          <p:cNvSpPr/>
          <p:nvPr/>
        </p:nvSpPr>
        <p:spPr>
          <a:xfrm>
            <a:off x="5441751" y="228600"/>
            <a:ext cx="3514725"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1"/>
          <p:cNvSpPr>
            <a:spLocks noGrp="1"/>
          </p:cNvSpPr>
          <p:nvPr>
            <p:ph type="title"/>
          </p:nvPr>
        </p:nvSpPr>
        <p:spPr>
          <a:xfrm>
            <a:off x="5726430" y="3200400"/>
            <a:ext cx="2949178" cy="1752600"/>
          </a:xfrm>
        </p:spPr>
        <p:txBody>
          <a:bodyPr anchor="b">
            <a:normAutofit/>
          </a:bodyPr>
          <a:lstStyle>
            <a:lvl1pPr>
              <a:defRPr sz="27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1"/>
            <a:ext cx="5256608" cy="6857999"/>
          </a:xfrm>
        </p:spPr>
        <p:txBody>
          <a:bodyPr tIns="457200">
            <a:norm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a:p>
        </p:txBody>
      </p:sp>
      <p:sp>
        <p:nvSpPr>
          <p:cNvPr id="4" name="Text Placeholder 3"/>
          <p:cNvSpPr>
            <a:spLocks noGrp="1"/>
          </p:cNvSpPr>
          <p:nvPr>
            <p:ph type="body" sz="half" idx="2"/>
          </p:nvPr>
        </p:nvSpPr>
        <p:spPr>
          <a:xfrm>
            <a:off x="5726430" y="5029200"/>
            <a:ext cx="2949178" cy="1374648"/>
          </a:xfrm>
        </p:spPr>
        <p:txBody>
          <a:bodyPr/>
          <a:lstStyle>
            <a:lvl1pPr marL="0" inden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d bar" descr="Red bar"/>
          <p:cNvSpPr/>
          <p:nvPr/>
        </p:nvSpPr>
        <p:spPr>
          <a:xfrm>
            <a:off x="1" y="1"/>
            <a:ext cx="9141618" cy="1132763"/>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2" name="Title Placeholder 1"/>
          <p:cNvSpPr>
            <a:spLocks noGrp="1"/>
          </p:cNvSpPr>
          <p:nvPr>
            <p:ph type="title"/>
          </p:nvPr>
        </p:nvSpPr>
        <p:spPr>
          <a:xfrm>
            <a:off x="800100" y="99221"/>
            <a:ext cx="7543800" cy="897065"/>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800100" y="1337481"/>
            <a:ext cx="7543800" cy="50450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800100" y="6481761"/>
            <a:ext cx="5886450" cy="239715"/>
          </a:xfrm>
          <a:prstGeom prst="rect">
            <a:avLst/>
          </a:prstGeom>
        </p:spPr>
        <p:txBody>
          <a:bodyPr vert="horz" lIns="91440" tIns="45720" rIns="91440" bIns="45720" rtlCol="0" anchor="ctr"/>
          <a:lstStyle>
            <a:lvl1pPr algn="l">
              <a:defRPr sz="825">
                <a:solidFill>
                  <a:schemeClr val="tx1"/>
                </a:solidFill>
              </a:defRPr>
            </a:lvl1pPr>
          </a:lstStyle>
          <a:p>
            <a:endParaRPr lang="en-US"/>
          </a:p>
        </p:txBody>
      </p:sp>
      <p:sp>
        <p:nvSpPr>
          <p:cNvPr id="4" name="Date Placeholder 3"/>
          <p:cNvSpPr>
            <a:spLocks noGrp="1"/>
          </p:cNvSpPr>
          <p:nvPr>
            <p:ph type="dt" sz="half" idx="2"/>
          </p:nvPr>
        </p:nvSpPr>
        <p:spPr>
          <a:xfrm>
            <a:off x="6800850" y="6465886"/>
            <a:ext cx="800100" cy="239715"/>
          </a:xfrm>
          <a:prstGeom prst="rect">
            <a:avLst/>
          </a:prstGeom>
        </p:spPr>
        <p:txBody>
          <a:bodyPr vert="horz" lIns="91440" tIns="45720" rIns="91440" bIns="45720" rtlCol="0" anchor="ctr"/>
          <a:lstStyle>
            <a:lvl1pPr algn="r">
              <a:defRPr sz="825">
                <a:solidFill>
                  <a:schemeClr val="tx1"/>
                </a:solidFill>
              </a:defRPr>
            </a:lvl1pPr>
          </a:lstStyle>
          <a:p>
            <a:fld id="{9A6A9C57-A1B6-A040-89E5-33B420E94C0F}" type="datetime1">
              <a:rPr lang="en-HK" smtClean="0"/>
              <a:t>21/4/18</a:t>
            </a:fld>
            <a:endParaRPr lang="en-US"/>
          </a:p>
        </p:txBody>
      </p:sp>
      <p:sp>
        <p:nvSpPr>
          <p:cNvPr id="6" name="Slide Number Placeholder 5"/>
          <p:cNvSpPr>
            <a:spLocks noGrp="1"/>
          </p:cNvSpPr>
          <p:nvPr>
            <p:ph type="sldNum" sz="quarter" idx="4"/>
          </p:nvPr>
        </p:nvSpPr>
        <p:spPr>
          <a:xfrm>
            <a:off x="7715250" y="6481761"/>
            <a:ext cx="628650" cy="239715"/>
          </a:xfrm>
          <a:prstGeom prst="rect">
            <a:avLst/>
          </a:prstGeom>
        </p:spPr>
        <p:txBody>
          <a:bodyPr vert="horz" lIns="91440" tIns="45720" rIns="91440" bIns="45720" rtlCol="0" anchor="ctr"/>
          <a:lstStyle>
            <a:lvl1pPr algn="r">
              <a:defRPr sz="825">
                <a:solidFill>
                  <a:schemeClr val="tx1"/>
                </a:solidFill>
              </a:defRPr>
            </a:lvl1pPr>
          </a:lstStyle>
          <a:p>
            <a:r>
              <a:rPr lang="en-US"/>
              <a:t>Page </a:t>
            </a:r>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7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1350"/>
        </a:spcBef>
        <a:buSzPct val="100000"/>
        <a:buFont typeface="Arial" pitchFamily="34" charset="0"/>
        <a:buChar char="▪"/>
        <a:defRPr sz="1800" kern="1200">
          <a:solidFill>
            <a:srgbClr val="000000"/>
          </a:solidFill>
          <a:latin typeface="+mn-lt"/>
          <a:ea typeface="+mn-ea"/>
          <a:cs typeface="+mn-cs"/>
        </a:defRPr>
      </a:lvl1pPr>
      <a:lvl2pPr marL="342900" indent="-171450" algn="l" defTabSz="685800" rtl="0" eaLnBrk="1" latinLnBrk="0" hangingPunct="1">
        <a:lnSpc>
          <a:spcPct val="90000"/>
        </a:lnSpc>
        <a:spcBef>
          <a:spcPts val="450"/>
        </a:spcBef>
        <a:buSzPct val="100000"/>
        <a:buFont typeface="Arial" pitchFamily="34" charset="0"/>
        <a:buChar char="▪"/>
        <a:defRPr sz="1650" kern="1200">
          <a:solidFill>
            <a:srgbClr val="000000"/>
          </a:solidFill>
          <a:latin typeface="+mn-lt"/>
          <a:ea typeface="+mn-ea"/>
          <a:cs typeface="+mn-cs"/>
        </a:defRPr>
      </a:lvl2pPr>
      <a:lvl3pPr marL="514350" indent="-137160" algn="l" defTabSz="685800" rtl="0" eaLnBrk="1" latinLnBrk="0" hangingPunct="1">
        <a:lnSpc>
          <a:spcPct val="90000"/>
        </a:lnSpc>
        <a:spcBef>
          <a:spcPts val="450"/>
        </a:spcBef>
        <a:buSzPct val="100000"/>
        <a:buFont typeface="Arial" pitchFamily="34" charset="0"/>
        <a:buChar char="▪"/>
        <a:defRPr sz="1500" kern="1200">
          <a:solidFill>
            <a:srgbClr val="000000"/>
          </a:solidFill>
          <a:latin typeface="+mn-lt"/>
          <a:ea typeface="+mn-ea"/>
          <a:cs typeface="+mn-cs"/>
        </a:defRPr>
      </a:lvl3pPr>
      <a:lvl4pPr marL="651510" indent="-136922" algn="l" defTabSz="685800" rtl="0" eaLnBrk="1" latinLnBrk="0" hangingPunct="1">
        <a:lnSpc>
          <a:spcPct val="90000"/>
        </a:lnSpc>
        <a:spcBef>
          <a:spcPts val="450"/>
        </a:spcBef>
        <a:buSzPct val="100000"/>
        <a:buFont typeface="Arial" pitchFamily="34" charset="0"/>
        <a:buChar char="▪"/>
        <a:defRPr sz="1350" kern="1200">
          <a:solidFill>
            <a:srgbClr val="000000"/>
          </a:solidFill>
          <a:latin typeface="+mn-lt"/>
          <a:ea typeface="+mn-ea"/>
          <a:cs typeface="+mn-cs"/>
        </a:defRPr>
      </a:lvl4pPr>
      <a:lvl5pPr marL="788670" indent="-137160" algn="l" defTabSz="685800" rtl="0" eaLnBrk="1" latinLnBrk="0" hangingPunct="1">
        <a:lnSpc>
          <a:spcPct val="90000"/>
        </a:lnSpc>
        <a:spcBef>
          <a:spcPts val="450"/>
        </a:spcBef>
        <a:buSzPct val="100000"/>
        <a:buFont typeface="Arial" pitchFamily="34" charset="0"/>
        <a:buChar char="▪"/>
        <a:defRPr sz="1200" kern="1200">
          <a:solidFill>
            <a:srgbClr val="000000"/>
          </a:solidFill>
          <a:latin typeface="+mn-lt"/>
          <a:ea typeface="+mn-ea"/>
          <a:cs typeface="+mn-cs"/>
        </a:defRPr>
      </a:lvl5pPr>
      <a:lvl6pPr marL="92583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6pPr>
      <a:lvl7pPr marL="106299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7pPr>
      <a:lvl8pPr marL="120015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8pPr>
      <a:lvl9pPr marL="133731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owen2801/comp7404-grpN"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tfOevFKQIjQ" TargetMode="External"/><Relationship Id="rId2" Type="http://schemas.openxmlformats.org/officeDocument/2006/relationships/hyperlink" Target="https://github.com/owen2801/comp7404-grpN"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ypi.python.org/pypi/fastdtw" TargetMode="External"/><Relationship Id="rId2" Type="http://schemas.openxmlformats.org/officeDocument/2006/relationships/hyperlink" Target="http://archive.ics.uci.edu/ml/datasets/mhealth+dataset" TargetMode="External"/><Relationship Id="rId1" Type="http://schemas.openxmlformats.org/officeDocument/2006/relationships/slideLayout" Target="../slideLayouts/slideLayout2.xml"/><Relationship Id="rId5" Type="http://schemas.openxmlformats.org/officeDocument/2006/relationships/hyperlink" Target="https://www.mathworks.com/help/signal/ref/dtw.html" TargetMode="External"/><Relationship Id="rId4" Type="http://schemas.openxmlformats.org/officeDocument/2006/relationships/hyperlink" Target="https://en.wikipedia.org/wiki/Dynamic_time_warping"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cikit-learn.org/stable/modules/preprocessing.html" TargetMode="External"/><Relationship Id="rId2" Type="http://schemas.openxmlformats.org/officeDocument/2006/relationships/hyperlink" Target="http://archive.ics.uci.edu/ml/datasets/mhealth+dataset" TargetMode="External"/><Relationship Id="rId1" Type="http://schemas.openxmlformats.org/officeDocument/2006/relationships/slideLayout" Target="../slideLayouts/slideLayout2.xml"/><Relationship Id="rId4" Type="http://schemas.openxmlformats.org/officeDocument/2006/relationships/hyperlink" Target="http://scikit-learn.org/stable/modules/generated/sklearn.decomposition.PCA.html#sklearn.decomposition.PCA"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9.xml"/><Relationship Id="rId16" Type="http://schemas.openxmlformats.org/officeDocument/2006/relationships/image" Target="../media/image53.tiff"/><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hart" Target="../charts/chart2.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940C7FA-E3FB-184D-920E-67213E53C4D3}"/>
              </a:ext>
            </a:extLst>
          </p:cNvPr>
          <p:cNvSpPr>
            <a:spLocks noGrp="1"/>
          </p:cNvSpPr>
          <p:nvPr>
            <p:ph type="subTitle" idx="1"/>
          </p:nvPr>
        </p:nvSpPr>
        <p:spPr>
          <a:xfrm>
            <a:off x="4645153" y="3823320"/>
            <a:ext cx="4374485" cy="685800"/>
          </a:xfrm>
        </p:spPr>
        <p:txBody>
          <a:bodyPr>
            <a:normAutofit fontScale="92500"/>
          </a:bodyPr>
          <a:lstStyle/>
          <a:p>
            <a:r>
              <a:rPr lang="en-US"/>
              <a:t>By Yip Man Ho, Ho Ka </a:t>
            </a:r>
            <a:r>
              <a:rPr lang="en-US" err="1"/>
              <a:t>Wa</a:t>
            </a:r>
            <a:r>
              <a:rPr lang="en-US"/>
              <a:t>, Lee Sai Kit &amp; Hui </a:t>
            </a:r>
            <a:r>
              <a:rPr lang="en-US" err="1"/>
              <a:t>Hiu</a:t>
            </a:r>
            <a:r>
              <a:rPr lang="en-US"/>
              <a:t> Yi</a:t>
            </a:r>
          </a:p>
          <a:p>
            <a:r>
              <a:rPr lang="en-US"/>
              <a:t>(Group n)</a:t>
            </a:r>
          </a:p>
        </p:txBody>
      </p:sp>
      <p:sp>
        <p:nvSpPr>
          <p:cNvPr id="6" name="Title 5">
            <a:extLst>
              <a:ext uri="{FF2B5EF4-FFF2-40B4-BE49-F238E27FC236}">
                <a16:creationId xmlns:a16="http://schemas.microsoft.com/office/drawing/2014/main" id="{162CE28C-9AE9-584A-9518-1F49669B8FD0}"/>
              </a:ext>
            </a:extLst>
          </p:cNvPr>
          <p:cNvSpPr>
            <a:spLocks noGrp="1"/>
          </p:cNvSpPr>
          <p:nvPr>
            <p:ph type="ctrTitle"/>
          </p:nvPr>
        </p:nvSpPr>
        <p:spPr>
          <a:xfrm>
            <a:off x="4645152" y="470520"/>
            <a:ext cx="4374486" cy="3177380"/>
          </a:xfrm>
        </p:spPr>
        <p:txBody>
          <a:bodyPr/>
          <a:lstStyle/>
          <a:p>
            <a:r>
              <a:rPr lang="en-US"/>
              <a:t>Apply Dynamic Time Warping in Wearable Devices</a:t>
            </a:r>
          </a:p>
        </p:txBody>
      </p:sp>
      <p:pic>
        <p:nvPicPr>
          <p:cNvPr id="2" name="Picture 2">
            <a:hlinkClick r:id="rId3"/>
            <a:extLst>
              <a:ext uri="{FF2B5EF4-FFF2-40B4-BE49-F238E27FC236}">
                <a16:creationId xmlns:a16="http://schemas.microsoft.com/office/drawing/2014/main" id="{C601B6D8-33B0-4935-9439-8EA4DAED345F}"/>
              </a:ext>
            </a:extLst>
          </p:cNvPr>
          <p:cNvPicPr>
            <a:picLocks noChangeAspect="1"/>
          </p:cNvPicPr>
          <p:nvPr/>
        </p:nvPicPr>
        <p:blipFill>
          <a:blip r:embed="rId4"/>
          <a:stretch>
            <a:fillRect/>
          </a:stretch>
        </p:blipFill>
        <p:spPr>
          <a:xfrm>
            <a:off x="7227390" y="4440065"/>
            <a:ext cx="1558242" cy="1558242"/>
          </a:xfrm>
          <a:prstGeom prst="rect">
            <a:avLst/>
          </a:prstGeom>
        </p:spPr>
      </p:pic>
      <p:pic>
        <p:nvPicPr>
          <p:cNvPr id="8" name="Picture 8">
            <a:extLst>
              <a:ext uri="{FF2B5EF4-FFF2-40B4-BE49-F238E27FC236}">
                <a16:creationId xmlns:a16="http://schemas.microsoft.com/office/drawing/2014/main" id="{0B5E97EE-0355-4F3B-B8F6-C3A8F05A4A4A}"/>
              </a:ext>
            </a:extLst>
          </p:cNvPr>
          <p:cNvPicPr>
            <a:picLocks noChangeAspect="1"/>
          </p:cNvPicPr>
          <p:nvPr/>
        </p:nvPicPr>
        <p:blipFill>
          <a:blip r:embed="rId5"/>
          <a:stretch>
            <a:fillRect/>
          </a:stretch>
        </p:blipFill>
        <p:spPr>
          <a:xfrm>
            <a:off x="7835179" y="5057842"/>
            <a:ext cx="332231" cy="270830"/>
          </a:xfrm>
          <a:prstGeom prst="rect">
            <a:avLst/>
          </a:prstGeom>
        </p:spPr>
      </p:pic>
      <p:pic>
        <p:nvPicPr>
          <p:cNvPr id="3" name="Picture 4">
            <a:extLst>
              <a:ext uri="{FF2B5EF4-FFF2-40B4-BE49-F238E27FC236}">
                <a16:creationId xmlns:a16="http://schemas.microsoft.com/office/drawing/2014/main" id="{ECDE5B92-89CD-4208-8E8C-E31897FC7535}"/>
              </a:ext>
            </a:extLst>
          </p:cNvPr>
          <p:cNvPicPr>
            <a:picLocks noChangeAspect="1"/>
          </p:cNvPicPr>
          <p:nvPr/>
        </p:nvPicPr>
        <p:blipFill>
          <a:blip r:embed="rId6"/>
          <a:stretch>
            <a:fillRect/>
          </a:stretch>
        </p:blipFill>
        <p:spPr>
          <a:xfrm>
            <a:off x="5053968" y="4443107"/>
            <a:ext cx="1555200" cy="1555200"/>
          </a:xfrm>
          <a:prstGeom prst="rect">
            <a:avLst/>
          </a:prstGeom>
        </p:spPr>
      </p:pic>
      <p:pic>
        <p:nvPicPr>
          <p:cNvPr id="7" name="Picture 5">
            <a:extLst>
              <a:ext uri="{FF2B5EF4-FFF2-40B4-BE49-F238E27FC236}">
                <a16:creationId xmlns:a16="http://schemas.microsoft.com/office/drawing/2014/main" id="{D7E79AD7-B0A7-324C-B39D-73F06F3BC0B2}"/>
              </a:ext>
            </a:extLst>
          </p:cNvPr>
          <p:cNvPicPr>
            <a:picLocks noChangeAspect="1"/>
          </p:cNvPicPr>
          <p:nvPr/>
        </p:nvPicPr>
        <p:blipFill>
          <a:blip r:embed="rId7"/>
          <a:stretch>
            <a:fillRect/>
          </a:stretch>
        </p:blipFill>
        <p:spPr>
          <a:xfrm>
            <a:off x="5662672" y="5057842"/>
            <a:ext cx="273600" cy="273600"/>
          </a:xfrm>
          <a:prstGeom prst="rect">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EE9BFF5F-D97C-4CCB-890A-82B51A345FDB}"/>
              </a:ext>
            </a:extLst>
          </p:cNvPr>
          <p:cNvSpPr/>
          <p:nvPr/>
        </p:nvSpPr>
        <p:spPr>
          <a:xfrm>
            <a:off x="407022" y="2558888"/>
            <a:ext cx="4008862" cy="387639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075737-E766-47E4-B34D-B5E91EE9A45B}"/>
              </a:ext>
            </a:extLst>
          </p:cNvPr>
          <p:cNvSpPr/>
          <p:nvPr/>
        </p:nvSpPr>
        <p:spPr>
          <a:xfrm>
            <a:off x="4728115" y="2559326"/>
            <a:ext cx="4008862" cy="387639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4C9B71-1717-4C56-8BE7-EF125CB64F15}"/>
              </a:ext>
            </a:extLst>
          </p:cNvPr>
          <p:cNvSpPr>
            <a:spLocks noGrp="1"/>
          </p:cNvSpPr>
          <p:nvPr>
            <p:ph type="title"/>
          </p:nvPr>
        </p:nvSpPr>
        <p:spPr/>
        <p:txBody>
          <a:bodyPr/>
          <a:lstStyle/>
          <a:p>
            <a:r>
              <a:rPr lang="en-US"/>
              <a:t>Methodology: Data Splitting</a:t>
            </a:r>
          </a:p>
        </p:txBody>
      </p:sp>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10</a:t>
            </a:fld>
            <a:endParaRPr lang="en-HK"/>
          </a:p>
        </p:txBody>
      </p:sp>
      <p:sp>
        <p:nvSpPr>
          <p:cNvPr id="21" name="TextBox 20">
            <a:extLst>
              <a:ext uri="{FF2B5EF4-FFF2-40B4-BE49-F238E27FC236}">
                <a16:creationId xmlns:a16="http://schemas.microsoft.com/office/drawing/2014/main" id="{F7F059EE-A40B-40BD-A5F7-13DE4CE387CF}"/>
              </a:ext>
            </a:extLst>
          </p:cNvPr>
          <p:cNvSpPr txBox="1"/>
          <p:nvPr/>
        </p:nvSpPr>
        <p:spPr>
          <a:xfrm>
            <a:off x="998036" y="2815804"/>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Master Set</a:t>
            </a:r>
          </a:p>
        </p:txBody>
      </p:sp>
      <p:sp>
        <p:nvSpPr>
          <p:cNvPr id="22" name="TextBox 21">
            <a:extLst>
              <a:ext uri="{FF2B5EF4-FFF2-40B4-BE49-F238E27FC236}">
                <a16:creationId xmlns:a16="http://schemas.microsoft.com/office/drawing/2014/main" id="{546ECBFD-C0BB-4C58-B905-32CC4362FFCB}"/>
              </a:ext>
            </a:extLst>
          </p:cNvPr>
          <p:cNvSpPr txBox="1"/>
          <p:nvPr/>
        </p:nvSpPr>
        <p:spPr>
          <a:xfrm>
            <a:off x="5374888" y="287156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Test Set</a:t>
            </a:r>
          </a:p>
        </p:txBody>
      </p:sp>
      <p:sp>
        <p:nvSpPr>
          <p:cNvPr id="24" name="Content Placeholder 2">
            <a:extLst>
              <a:ext uri="{FF2B5EF4-FFF2-40B4-BE49-F238E27FC236}">
                <a16:creationId xmlns:a16="http://schemas.microsoft.com/office/drawing/2014/main" id="{99805F7D-8152-774F-B27E-F152A9989831}"/>
              </a:ext>
            </a:extLst>
          </p:cNvPr>
          <p:cNvSpPr>
            <a:spLocks noGrp="1"/>
          </p:cNvSpPr>
          <p:nvPr>
            <p:ph idx="1"/>
          </p:nvPr>
        </p:nvSpPr>
        <p:spPr>
          <a:xfrm>
            <a:off x="729106" y="1181295"/>
            <a:ext cx="7543800" cy="5045063"/>
          </a:xfrm>
        </p:spPr>
        <p:txBody>
          <a:bodyPr vert="horz" lIns="68580" tIns="34290" rIns="68580" bIns="34290" rtlCol="0" anchor="t">
            <a:normAutofit/>
          </a:bodyPr>
          <a:lstStyle/>
          <a:p>
            <a:r>
              <a:rPr lang="en-US">
                <a:cs typeface="Arial"/>
              </a:rPr>
              <a:t>Split Dataset​</a:t>
            </a:r>
          </a:p>
          <a:p>
            <a:pPr marL="353695" lvl="1" indent="-182245">
              <a:buFont typeface="Arial"/>
              <a:buChar char="•"/>
            </a:pPr>
            <a:r>
              <a:rPr lang="en-US">
                <a:cs typeface="Arial"/>
              </a:rPr>
              <a:t>Time series</a:t>
            </a:r>
            <a:r>
              <a:rPr lang="zh-Hant" altLang="en-US">
                <a:cs typeface="Arial"/>
              </a:rPr>
              <a:t> </a:t>
            </a:r>
            <a:r>
              <a:rPr lang="en-US" altLang="zh-Hant">
                <a:cs typeface="Arial"/>
              </a:rPr>
              <a:t>data -</a:t>
            </a:r>
            <a:r>
              <a:rPr lang="en-US">
                <a:cs typeface="Arial"/>
              </a:rPr>
              <a:t> split by subject instead of randomly splitting</a:t>
            </a:r>
          </a:p>
          <a:p>
            <a:pPr marL="353695" lvl="1" indent="-182245">
              <a:buFont typeface="Arial"/>
              <a:buChar char="•"/>
            </a:pPr>
            <a:r>
              <a:rPr lang="en-US">
                <a:cs typeface="Arial"/>
              </a:rPr>
              <a:t>Assign 8 people to Master Set​ &amp; 2 people to Test Set</a:t>
            </a:r>
          </a:p>
          <a:p>
            <a:pPr marL="349250" lvl="1" indent="-177800">
              <a:buFont typeface="Arial"/>
              <a:buChar char="•"/>
            </a:pPr>
            <a:r>
              <a:rPr lang="en-US">
                <a:cs typeface="Arial"/>
              </a:rPr>
              <a:t>Subjects must be assigned separately to either Master or Test Set</a:t>
            </a:r>
          </a:p>
        </p:txBody>
      </p:sp>
      <p:pic>
        <p:nvPicPr>
          <p:cNvPr id="25" name="Picture 24">
            <a:extLst>
              <a:ext uri="{FF2B5EF4-FFF2-40B4-BE49-F238E27FC236}">
                <a16:creationId xmlns:a16="http://schemas.microsoft.com/office/drawing/2014/main" id="{DE3E2FA7-EF61-494C-B1B3-2E91D90F9699}"/>
              </a:ext>
            </a:extLst>
          </p:cNvPr>
          <p:cNvPicPr>
            <a:picLocks noChangeAspect="1"/>
          </p:cNvPicPr>
          <p:nvPr/>
        </p:nvPicPr>
        <p:blipFill>
          <a:blip r:embed="rId2"/>
          <a:stretch>
            <a:fillRect/>
          </a:stretch>
        </p:blipFill>
        <p:spPr>
          <a:xfrm>
            <a:off x="2520899" y="4168916"/>
            <a:ext cx="609600" cy="609600"/>
          </a:xfrm>
          <a:prstGeom prst="rect">
            <a:avLst/>
          </a:prstGeom>
        </p:spPr>
      </p:pic>
      <p:pic>
        <p:nvPicPr>
          <p:cNvPr id="26" name="Picture 25">
            <a:extLst>
              <a:ext uri="{FF2B5EF4-FFF2-40B4-BE49-F238E27FC236}">
                <a16:creationId xmlns:a16="http://schemas.microsoft.com/office/drawing/2014/main" id="{330C15DF-0518-F04E-99CC-510D24AD39D8}"/>
              </a:ext>
            </a:extLst>
          </p:cNvPr>
          <p:cNvPicPr>
            <a:picLocks noChangeAspect="1"/>
          </p:cNvPicPr>
          <p:nvPr/>
        </p:nvPicPr>
        <p:blipFill>
          <a:blip r:embed="rId2"/>
          <a:stretch>
            <a:fillRect/>
          </a:stretch>
        </p:blipFill>
        <p:spPr>
          <a:xfrm>
            <a:off x="1599068" y="4188715"/>
            <a:ext cx="609600" cy="609600"/>
          </a:xfrm>
          <a:prstGeom prst="rect">
            <a:avLst/>
          </a:prstGeom>
        </p:spPr>
      </p:pic>
      <p:pic>
        <p:nvPicPr>
          <p:cNvPr id="27" name="Picture 26">
            <a:extLst>
              <a:ext uri="{FF2B5EF4-FFF2-40B4-BE49-F238E27FC236}">
                <a16:creationId xmlns:a16="http://schemas.microsoft.com/office/drawing/2014/main" id="{6CE9E1ED-0C42-474C-893E-2C3FBA0CE737}"/>
              </a:ext>
            </a:extLst>
          </p:cNvPr>
          <p:cNvPicPr>
            <a:picLocks noChangeAspect="1"/>
          </p:cNvPicPr>
          <p:nvPr/>
        </p:nvPicPr>
        <p:blipFill>
          <a:blip r:embed="rId2"/>
          <a:stretch>
            <a:fillRect/>
          </a:stretch>
        </p:blipFill>
        <p:spPr>
          <a:xfrm>
            <a:off x="2064836" y="3533314"/>
            <a:ext cx="609600" cy="609600"/>
          </a:xfrm>
          <a:prstGeom prst="rect">
            <a:avLst/>
          </a:prstGeom>
        </p:spPr>
      </p:pic>
      <p:pic>
        <p:nvPicPr>
          <p:cNvPr id="28" name="Picture 27">
            <a:extLst>
              <a:ext uri="{FF2B5EF4-FFF2-40B4-BE49-F238E27FC236}">
                <a16:creationId xmlns:a16="http://schemas.microsoft.com/office/drawing/2014/main" id="{938ED67E-4DA8-074C-AB09-0C49ACB56B61}"/>
              </a:ext>
            </a:extLst>
          </p:cNvPr>
          <p:cNvPicPr>
            <a:picLocks noChangeAspect="1"/>
          </p:cNvPicPr>
          <p:nvPr/>
        </p:nvPicPr>
        <p:blipFill>
          <a:blip r:embed="rId2"/>
          <a:stretch>
            <a:fillRect/>
          </a:stretch>
        </p:blipFill>
        <p:spPr>
          <a:xfrm>
            <a:off x="1148780" y="3529506"/>
            <a:ext cx="609600" cy="609600"/>
          </a:xfrm>
          <a:prstGeom prst="rect">
            <a:avLst/>
          </a:prstGeom>
        </p:spPr>
      </p:pic>
      <p:pic>
        <p:nvPicPr>
          <p:cNvPr id="31" name="Picture 30">
            <a:extLst>
              <a:ext uri="{FF2B5EF4-FFF2-40B4-BE49-F238E27FC236}">
                <a16:creationId xmlns:a16="http://schemas.microsoft.com/office/drawing/2014/main" id="{B1433411-5171-6E48-B106-BCAC63E83EA4}"/>
              </a:ext>
            </a:extLst>
          </p:cNvPr>
          <p:cNvPicPr>
            <a:picLocks noChangeAspect="1"/>
          </p:cNvPicPr>
          <p:nvPr/>
        </p:nvPicPr>
        <p:blipFill>
          <a:blip r:embed="rId2"/>
          <a:stretch>
            <a:fillRect/>
          </a:stretch>
        </p:blipFill>
        <p:spPr>
          <a:xfrm>
            <a:off x="2980892" y="3526031"/>
            <a:ext cx="609600" cy="609600"/>
          </a:xfrm>
          <a:prstGeom prst="rect">
            <a:avLst/>
          </a:prstGeom>
        </p:spPr>
      </p:pic>
      <p:pic>
        <p:nvPicPr>
          <p:cNvPr id="32" name="Picture 31">
            <a:extLst>
              <a:ext uri="{FF2B5EF4-FFF2-40B4-BE49-F238E27FC236}">
                <a16:creationId xmlns:a16="http://schemas.microsoft.com/office/drawing/2014/main" id="{1C719925-4741-1D44-8185-97A51F015642}"/>
              </a:ext>
            </a:extLst>
          </p:cNvPr>
          <p:cNvPicPr>
            <a:picLocks noChangeAspect="1"/>
          </p:cNvPicPr>
          <p:nvPr/>
        </p:nvPicPr>
        <p:blipFill>
          <a:blip r:embed="rId2"/>
          <a:stretch>
            <a:fillRect/>
          </a:stretch>
        </p:blipFill>
        <p:spPr>
          <a:xfrm>
            <a:off x="2064836" y="4857233"/>
            <a:ext cx="609600" cy="609600"/>
          </a:xfrm>
          <a:prstGeom prst="rect">
            <a:avLst/>
          </a:prstGeom>
        </p:spPr>
      </p:pic>
      <p:pic>
        <p:nvPicPr>
          <p:cNvPr id="33" name="Picture 32">
            <a:extLst>
              <a:ext uri="{FF2B5EF4-FFF2-40B4-BE49-F238E27FC236}">
                <a16:creationId xmlns:a16="http://schemas.microsoft.com/office/drawing/2014/main" id="{54612FBC-F61F-0C43-AE69-103549588915}"/>
              </a:ext>
            </a:extLst>
          </p:cNvPr>
          <p:cNvPicPr>
            <a:picLocks noChangeAspect="1"/>
          </p:cNvPicPr>
          <p:nvPr/>
        </p:nvPicPr>
        <p:blipFill>
          <a:blip r:embed="rId2"/>
          <a:stretch>
            <a:fillRect/>
          </a:stretch>
        </p:blipFill>
        <p:spPr>
          <a:xfrm>
            <a:off x="1148780" y="4853425"/>
            <a:ext cx="609600" cy="609600"/>
          </a:xfrm>
          <a:prstGeom prst="rect">
            <a:avLst/>
          </a:prstGeom>
        </p:spPr>
      </p:pic>
      <p:pic>
        <p:nvPicPr>
          <p:cNvPr id="34" name="Picture 33">
            <a:extLst>
              <a:ext uri="{FF2B5EF4-FFF2-40B4-BE49-F238E27FC236}">
                <a16:creationId xmlns:a16="http://schemas.microsoft.com/office/drawing/2014/main" id="{A2A941A1-805E-1046-8BB9-BA15AE2C4312}"/>
              </a:ext>
            </a:extLst>
          </p:cNvPr>
          <p:cNvPicPr>
            <a:picLocks noChangeAspect="1"/>
          </p:cNvPicPr>
          <p:nvPr/>
        </p:nvPicPr>
        <p:blipFill>
          <a:blip r:embed="rId2"/>
          <a:stretch>
            <a:fillRect/>
          </a:stretch>
        </p:blipFill>
        <p:spPr>
          <a:xfrm>
            <a:off x="2980892" y="4849950"/>
            <a:ext cx="609600" cy="609600"/>
          </a:xfrm>
          <a:prstGeom prst="rect">
            <a:avLst/>
          </a:prstGeom>
        </p:spPr>
      </p:pic>
      <p:pic>
        <p:nvPicPr>
          <p:cNvPr id="35" name="Picture 34">
            <a:extLst>
              <a:ext uri="{FF2B5EF4-FFF2-40B4-BE49-F238E27FC236}">
                <a16:creationId xmlns:a16="http://schemas.microsoft.com/office/drawing/2014/main" id="{5AFC8381-8079-8741-A1B4-1CCEDFAD2B5D}"/>
              </a:ext>
            </a:extLst>
          </p:cNvPr>
          <p:cNvPicPr>
            <a:picLocks noChangeAspect="1"/>
          </p:cNvPicPr>
          <p:nvPr/>
        </p:nvPicPr>
        <p:blipFill>
          <a:blip r:embed="rId2"/>
          <a:stretch>
            <a:fillRect/>
          </a:stretch>
        </p:blipFill>
        <p:spPr>
          <a:xfrm>
            <a:off x="6953752" y="4142914"/>
            <a:ext cx="609600" cy="609600"/>
          </a:xfrm>
          <a:prstGeom prst="rect">
            <a:avLst/>
          </a:prstGeom>
        </p:spPr>
      </p:pic>
      <p:pic>
        <p:nvPicPr>
          <p:cNvPr id="36" name="Picture 35">
            <a:extLst>
              <a:ext uri="{FF2B5EF4-FFF2-40B4-BE49-F238E27FC236}">
                <a16:creationId xmlns:a16="http://schemas.microsoft.com/office/drawing/2014/main" id="{D76F0D95-4AAA-3046-9AC6-BE5799575D22}"/>
              </a:ext>
            </a:extLst>
          </p:cNvPr>
          <p:cNvPicPr>
            <a:picLocks noChangeAspect="1"/>
          </p:cNvPicPr>
          <p:nvPr/>
        </p:nvPicPr>
        <p:blipFill>
          <a:blip r:embed="rId2"/>
          <a:stretch>
            <a:fillRect/>
          </a:stretch>
        </p:blipFill>
        <p:spPr>
          <a:xfrm>
            <a:off x="6031921" y="4162713"/>
            <a:ext cx="609600" cy="609600"/>
          </a:xfrm>
          <a:prstGeom prst="rect">
            <a:avLst/>
          </a:prstGeom>
        </p:spPr>
      </p:pic>
    </p:spTree>
    <p:extLst>
      <p:ext uri="{BB962C8B-B14F-4D97-AF65-F5344CB8AC3E}">
        <p14:creationId xmlns:p14="http://schemas.microsoft.com/office/powerpoint/2010/main" val="268217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C9B71-1717-4C56-8BE7-EF125CB64F15}"/>
              </a:ext>
            </a:extLst>
          </p:cNvPr>
          <p:cNvSpPr>
            <a:spLocks noGrp="1"/>
          </p:cNvSpPr>
          <p:nvPr>
            <p:ph type="title"/>
          </p:nvPr>
        </p:nvSpPr>
        <p:spPr/>
        <p:txBody>
          <a:bodyPr/>
          <a:lstStyle/>
          <a:p>
            <a:r>
              <a:rPr lang="en-US"/>
              <a:t>Methodology: Data Splitting</a:t>
            </a:r>
          </a:p>
        </p:txBody>
      </p:sp>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11</a:t>
            </a:fld>
            <a:endParaRPr lang="en-HK"/>
          </a:p>
        </p:txBody>
      </p:sp>
      <p:pic>
        <p:nvPicPr>
          <p:cNvPr id="3" name="Picture 4" descr="A screenshot of a cell phone&#10;&#10;Description generated with very high confidence">
            <a:extLst>
              <a:ext uri="{FF2B5EF4-FFF2-40B4-BE49-F238E27FC236}">
                <a16:creationId xmlns:a16="http://schemas.microsoft.com/office/drawing/2014/main" id="{DFD8D90E-7585-4759-A820-F668A4750D94}"/>
              </a:ext>
            </a:extLst>
          </p:cNvPr>
          <p:cNvPicPr>
            <a:picLocks noChangeAspect="1"/>
          </p:cNvPicPr>
          <p:nvPr/>
        </p:nvPicPr>
        <p:blipFill>
          <a:blip r:embed="rId2"/>
          <a:stretch>
            <a:fillRect/>
          </a:stretch>
        </p:blipFill>
        <p:spPr>
          <a:xfrm>
            <a:off x="800100" y="2952526"/>
            <a:ext cx="6781046" cy="2848953"/>
          </a:xfrm>
          <a:prstGeom prst="rect">
            <a:avLst/>
          </a:prstGeom>
        </p:spPr>
      </p:pic>
      <p:sp>
        <p:nvSpPr>
          <p:cNvPr id="6" name="Content Placeholder 2">
            <a:extLst>
              <a:ext uri="{FF2B5EF4-FFF2-40B4-BE49-F238E27FC236}">
                <a16:creationId xmlns:a16="http://schemas.microsoft.com/office/drawing/2014/main" id="{E4735805-CA0E-9941-B0EE-E5F685120C6A}"/>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Split Dataset​</a:t>
            </a:r>
          </a:p>
          <a:p>
            <a:pPr lvl="1"/>
            <a:r>
              <a:rPr lang="en-US">
                <a:cs typeface="Arial"/>
              </a:rPr>
              <a:t>Time series</a:t>
            </a:r>
            <a:r>
              <a:rPr lang="zh-Hant" altLang="en-US">
                <a:cs typeface="Arial"/>
              </a:rPr>
              <a:t> </a:t>
            </a:r>
            <a:r>
              <a:rPr lang="en-US" altLang="zh-Hant">
                <a:cs typeface="Arial"/>
              </a:rPr>
              <a:t>data;</a:t>
            </a:r>
            <a:r>
              <a:rPr lang="en-US">
                <a:cs typeface="Arial"/>
              </a:rPr>
              <a:t> split by subject instead of randomly splitting</a:t>
            </a:r>
          </a:p>
          <a:p>
            <a:pPr lvl="1"/>
            <a:r>
              <a:rPr lang="en-US">
                <a:cs typeface="Arial"/>
              </a:rPr>
              <a:t>Assign 8 People to Master Set​ &amp; 2 people to Test Set</a:t>
            </a:r>
          </a:p>
          <a:p>
            <a:pPr lvl="1"/>
            <a:r>
              <a:rPr lang="en-US">
                <a:cs typeface="Arial"/>
              </a:rPr>
              <a:t>Subjects must be assigned separately to either Master or Test Set</a:t>
            </a:r>
          </a:p>
          <a:p>
            <a:r>
              <a:rPr lang="en-US">
                <a:solidFill>
                  <a:srgbClr val="00B050"/>
                </a:solidFill>
                <a:cs typeface="Arial"/>
              </a:rPr>
              <a:t>Code</a:t>
            </a:r>
            <a:r>
              <a:rPr lang="en-US">
                <a:cs typeface="Arial"/>
              </a:rPr>
              <a:t>: assign subjects 1 - 8 to Master Set &amp; 9 - 10 to Test Set</a:t>
            </a:r>
            <a:endParaRPr lang="en-US"/>
          </a:p>
        </p:txBody>
      </p:sp>
    </p:spTree>
    <p:extLst>
      <p:ext uri="{BB962C8B-B14F-4D97-AF65-F5344CB8AC3E}">
        <p14:creationId xmlns:p14="http://schemas.microsoft.com/office/powerpoint/2010/main" val="130351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Rescaling</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12</a:t>
            </a:fld>
            <a:endParaRPr lang="en-HK"/>
          </a:p>
        </p:txBody>
      </p:sp>
      <p:pic>
        <p:nvPicPr>
          <p:cNvPr id="15" name="Picture 15" descr="A screenshot of a cell phone&#10;&#10;Description generated with very high confidence">
            <a:extLst>
              <a:ext uri="{FF2B5EF4-FFF2-40B4-BE49-F238E27FC236}">
                <a16:creationId xmlns:a16="http://schemas.microsoft.com/office/drawing/2014/main" id="{056D216F-9522-4A50-B4F5-C53D4F9B295F}"/>
              </a:ext>
            </a:extLst>
          </p:cNvPr>
          <p:cNvPicPr>
            <a:picLocks noChangeAspect="1"/>
          </p:cNvPicPr>
          <p:nvPr/>
        </p:nvPicPr>
        <p:blipFill>
          <a:blip r:embed="rId2"/>
          <a:stretch>
            <a:fillRect/>
          </a:stretch>
        </p:blipFill>
        <p:spPr>
          <a:xfrm>
            <a:off x="5515575" y="1153930"/>
            <a:ext cx="2880000" cy="2502514"/>
          </a:xfrm>
          <a:prstGeom prst="rect">
            <a:avLst/>
          </a:prstGeom>
        </p:spPr>
      </p:pic>
      <p:sp>
        <p:nvSpPr>
          <p:cNvPr id="17" name="Rectangle 16">
            <a:extLst>
              <a:ext uri="{FF2B5EF4-FFF2-40B4-BE49-F238E27FC236}">
                <a16:creationId xmlns:a16="http://schemas.microsoft.com/office/drawing/2014/main" id="{AA28C84D-B151-4424-B62B-A06A47EA8791}"/>
              </a:ext>
            </a:extLst>
          </p:cNvPr>
          <p:cNvSpPr/>
          <p:nvPr/>
        </p:nvSpPr>
        <p:spPr>
          <a:xfrm>
            <a:off x="5515574" y="2240929"/>
            <a:ext cx="2828325" cy="306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0" descr="A screenshot of a social media post&#10;&#10;Description generated with very high confidence">
            <a:extLst>
              <a:ext uri="{FF2B5EF4-FFF2-40B4-BE49-F238E27FC236}">
                <a16:creationId xmlns:a16="http://schemas.microsoft.com/office/drawing/2014/main" id="{EB03BE10-0225-4415-8697-D4BD3EDC9255}"/>
              </a:ext>
            </a:extLst>
          </p:cNvPr>
          <p:cNvPicPr>
            <a:picLocks noChangeAspect="1"/>
          </p:cNvPicPr>
          <p:nvPr/>
        </p:nvPicPr>
        <p:blipFill>
          <a:blip r:embed="rId3"/>
          <a:stretch>
            <a:fillRect/>
          </a:stretch>
        </p:blipFill>
        <p:spPr>
          <a:xfrm>
            <a:off x="800100" y="5362980"/>
            <a:ext cx="4860000" cy="796468"/>
          </a:xfrm>
          <a:prstGeom prst="rect">
            <a:avLst/>
          </a:prstGeom>
        </p:spPr>
      </p:pic>
      <p:pic>
        <p:nvPicPr>
          <p:cNvPr id="22" name="Picture 22" descr="A picture containing indoor&#10;&#10;Description generated with very high confidence">
            <a:extLst>
              <a:ext uri="{FF2B5EF4-FFF2-40B4-BE49-F238E27FC236}">
                <a16:creationId xmlns:a16="http://schemas.microsoft.com/office/drawing/2014/main" id="{FAE33B78-260C-4119-87D8-AE1F047A5707}"/>
              </a:ext>
            </a:extLst>
          </p:cNvPr>
          <p:cNvPicPr>
            <a:picLocks noChangeAspect="1"/>
          </p:cNvPicPr>
          <p:nvPr/>
        </p:nvPicPr>
        <p:blipFill>
          <a:blip r:embed="rId4"/>
          <a:stretch>
            <a:fillRect/>
          </a:stretch>
        </p:blipFill>
        <p:spPr>
          <a:xfrm>
            <a:off x="800100" y="3740777"/>
            <a:ext cx="5400000" cy="1537870"/>
          </a:xfrm>
          <a:prstGeom prst="rect">
            <a:avLst/>
          </a:prstGeom>
        </p:spPr>
      </p:pic>
      <p:sp>
        <p:nvSpPr>
          <p:cNvPr id="11" name="Content Placeholder 2">
            <a:extLst>
              <a:ext uri="{FF2B5EF4-FFF2-40B4-BE49-F238E27FC236}">
                <a16:creationId xmlns:a16="http://schemas.microsoft.com/office/drawing/2014/main" id="{7025931B-D8E0-7C4D-8F1C-797F6836C3B0}"/>
              </a:ext>
            </a:extLst>
          </p:cNvPr>
          <p:cNvSpPr>
            <a:spLocks noGrp="1"/>
          </p:cNvSpPr>
          <p:nvPr>
            <p:ph idx="1"/>
          </p:nvPr>
        </p:nvSpPr>
        <p:spPr>
          <a:xfrm>
            <a:off x="800100" y="1337481"/>
            <a:ext cx="4860000" cy="5045063"/>
          </a:xfrm>
        </p:spPr>
        <p:txBody>
          <a:bodyPr vert="horz" lIns="68580" tIns="34290" rIns="68580" bIns="34290" rtlCol="0" anchor="t">
            <a:normAutofit/>
          </a:bodyPr>
          <a:lstStyle/>
          <a:p>
            <a:r>
              <a:rPr lang="en-US"/>
              <a:t>Features with different scale:</a:t>
            </a:r>
          </a:p>
          <a:p>
            <a:pPr lvl="1"/>
            <a:r>
              <a:rPr lang="en-US"/>
              <a:t>Bias to the features with larger scale</a:t>
            </a:r>
          </a:p>
          <a:p>
            <a:pPr lvl="1"/>
            <a:r>
              <a:rPr lang="en-US"/>
              <a:t>Large contrast between scales of </a:t>
            </a:r>
            <a:r>
              <a:rPr lang="en-US" err="1"/>
              <a:t>GyroArmX</a:t>
            </a:r>
            <a:r>
              <a:rPr lang="en-US"/>
              <a:t> &amp; </a:t>
            </a:r>
            <a:r>
              <a:rPr lang="en-US" err="1"/>
              <a:t>MagnetometerArmX</a:t>
            </a:r>
            <a:endParaRPr lang="en-US"/>
          </a:p>
          <a:p>
            <a:pPr lvl="1"/>
            <a:r>
              <a:rPr lang="en-US"/>
              <a:t>Rescale features by Normalization</a:t>
            </a:r>
          </a:p>
          <a:p>
            <a:r>
              <a:rPr lang="en-US"/>
              <a:t>Z</a:t>
            </a:r>
            <a:r>
              <a:rPr lang="en-US" baseline="-25000"/>
              <a:t>ij</a:t>
            </a:r>
            <a:r>
              <a:rPr lang="en-US"/>
              <a:t> = (</a:t>
            </a:r>
            <a:r>
              <a:rPr lang="en-US" err="1"/>
              <a:t>X</a:t>
            </a:r>
            <a:r>
              <a:rPr lang="en-US" baseline="-25000" err="1"/>
              <a:t>ij</a:t>
            </a:r>
            <a:r>
              <a:rPr lang="en-US"/>
              <a:t> - Mean of X</a:t>
            </a:r>
            <a:r>
              <a:rPr lang="en-US" baseline="-25000"/>
              <a:t>i</a:t>
            </a:r>
            <a:r>
              <a:rPr lang="en-US"/>
              <a:t>) / S.D. of X</a:t>
            </a:r>
            <a:r>
              <a:rPr lang="en-US" baseline="-25000"/>
              <a:t>i</a:t>
            </a:r>
            <a:endParaRPr lang="en-US"/>
          </a:p>
          <a:p>
            <a:r>
              <a:rPr lang="en-US">
                <a:solidFill>
                  <a:srgbClr val="00B050"/>
                </a:solidFill>
              </a:rPr>
              <a:t>Code</a:t>
            </a:r>
            <a:r>
              <a:rPr lang="en-US"/>
              <a:t>: </a:t>
            </a:r>
            <a:r>
              <a:rPr lang="en-US" err="1"/>
              <a:t>Sklearn.preprocessing.StandardScaler</a:t>
            </a:r>
            <a:r>
              <a:rPr lang="en-US"/>
              <a:t>()</a:t>
            </a:r>
          </a:p>
        </p:txBody>
      </p:sp>
      <p:sp>
        <p:nvSpPr>
          <p:cNvPr id="12" name="Rectangle 11">
            <a:extLst>
              <a:ext uri="{FF2B5EF4-FFF2-40B4-BE49-F238E27FC236}">
                <a16:creationId xmlns:a16="http://schemas.microsoft.com/office/drawing/2014/main" id="{AF2F7684-FD35-B84C-B081-74719D9AB064}"/>
              </a:ext>
            </a:extLst>
          </p:cNvPr>
          <p:cNvSpPr/>
          <p:nvPr/>
        </p:nvSpPr>
        <p:spPr>
          <a:xfrm>
            <a:off x="5541412" y="3292846"/>
            <a:ext cx="2828325" cy="306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Rescaling</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13</a:t>
            </a:fld>
            <a:endParaRPr lang="en-HK"/>
          </a:p>
        </p:txBody>
      </p:sp>
      <p:pic>
        <p:nvPicPr>
          <p:cNvPr id="15" name="Picture 15" descr="A screenshot of a cell phone&#10;&#10;Description generated with very high confidence">
            <a:extLst>
              <a:ext uri="{FF2B5EF4-FFF2-40B4-BE49-F238E27FC236}">
                <a16:creationId xmlns:a16="http://schemas.microsoft.com/office/drawing/2014/main" id="{056D216F-9522-4A50-B4F5-C53D4F9B295F}"/>
              </a:ext>
            </a:extLst>
          </p:cNvPr>
          <p:cNvPicPr>
            <a:picLocks noChangeAspect="1"/>
          </p:cNvPicPr>
          <p:nvPr/>
        </p:nvPicPr>
        <p:blipFill>
          <a:blip r:embed="rId2"/>
          <a:stretch>
            <a:fillRect/>
          </a:stretch>
        </p:blipFill>
        <p:spPr>
          <a:xfrm>
            <a:off x="358157" y="2486969"/>
            <a:ext cx="4164980" cy="3619070"/>
          </a:xfrm>
          <a:prstGeom prst="rect">
            <a:avLst/>
          </a:prstGeom>
        </p:spPr>
      </p:pic>
      <p:sp>
        <p:nvSpPr>
          <p:cNvPr id="17" name="Rectangle 16">
            <a:extLst>
              <a:ext uri="{FF2B5EF4-FFF2-40B4-BE49-F238E27FC236}">
                <a16:creationId xmlns:a16="http://schemas.microsoft.com/office/drawing/2014/main" id="{AA28C84D-B151-4424-B62B-A06A47EA8791}"/>
              </a:ext>
            </a:extLst>
          </p:cNvPr>
          <p:cNvSpPr/>
          <p:nvPr/>
        </p:nvSpPr>
        <p:spPr>
          <a:xfrm>
            <a:off x="352579" y="4125493"/>
            <a:ext cx="4148254" cy="45441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8EE2D4A-338B-4659-A314-2CD586CF66EC}"/>
              </a:ext>
            </a:extLst>
          </p:cNvPr>
          <p:cNvSpPr/>
          <p:nvPr/>
        </p:nvSpPr>
        <p:spPr>
          <a:xfrm>
            <a:off x="352579" y="5659218"/>
            <a:ext cx="4148254" cy="45441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B0E7D22C-1C45-4569-9A33-D8C01FC96050}"/>
              </a:ext>
            </a:extLst>
          </p:cNvPr>
          <p:cNvPicPr>
            <a:picLocks noChangeAspect="1"/>
          </p:cNvPicPr>
          <p:nvPr/>
        </p:nvPicPr>
        <p:blipFill>
          <a:blip r:embed="rId3"/>
          <a:stretch>
            <a:fillRect/>
          </a:stretch>
        </p:blipFill>
        <p:spPr>
          <a:xfrm>
            <a:off x="4666892" y="2480873"/>
            <a:ext cx="4008407" cy="3586291"/>
          </a:xfrm>
          <a:prstGeom prst="rect">
            <a:avLst/>
          </a:prstGeom>
        </p:spPr>
      </p:pic>
      <p:sp>
        <p:nvSpPr>
          <p:cNvPr id="7" name="TextBox 6">
            <a:extLst>
              <a:ext uri="{FF2B5EF4-FFF2-40B4-BE49-F238E27FC236}">
                <a16:creationId xmlns:a16="http://schemas.microsoft.com/office/drawing/2014/main" id="{653AC807-AE19-4461-9814-6ED56F2DCCB4}"/>
              </a:ext>
            </a:extLst>
          </p:cNvPr>
          <p:cNvSpPr txBox="1"/>
          <p:nvPr/>
        </p:nvSpPr>
        <p:spPr>
          <a:xfrm>
            <a:off x="1072551" y="205739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Before rescaling</a:t>
            </a:r>
          </a:p>
        </p:txBody>
      </p:sp>
      <p:sp>
        <p:nvSpPr>
          <p:cNvPr id="21" name="TextBox 20">
            <a:extLst>
              <a:ext uri="{FF2B5EF4-FFF2-40B4-BE49-F238E27FC236}">
                <a16:creationId xmlns:a16="http://schemas.microsoft.com/office/drawing/2014/main" id="{F640C64B-9498-4239-84E7-AC985B2A5448}"/>
              </a:ext>
            </a:extLst>
          </p:cNvPr>
          <p:cNvSpPr txBox="1"/>
          <p:nvPr/>
        </p:nvSpPr>
        <p:spPr>
          <a:xfrm>
            <a:off x="5299497" y="211490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After rescaling</a:t>
            </a:r>
          </a:p>
        </p:txBody>
      </p:sp>
      <p:sp>
        <p:nvSpPr>
          <p:cNvPr id="16" name="Content Placeholder 2">
            <a:extLst>
              <a:ext uri="{FF2B5EF4-FFF2-40B4-BE49-F238E27FC236}">
                <a16:creationId xmlns:a16="http://schemas.microsoft.com/office/drawing/2014/main" id="{B8442547-E076-364A-9BB7-E0B91FC36ED4}"/>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After rescaling, features are in same scales with zero mean and one S.D.</a:t>
            </a:r>
          </a:p>
        </p:txBody>
      </p:sp>
      <p:sp>
        <p:nvSpPr>
          <p:cNvPr id="19" name="Rectangle 18">
            <a:extLst>
              <a:ext uri="{FF2B5EF4-FFF2-40B4-BE49-F238E27FC236}">
                <a16:creationId xmlns:a16="http://schemas.microsoft.com/office/drawing/2014/main" id="{FAF53575-3395-DE47-9C76-22109C196060}"/>
              </a:ext>
            </a:extLst>
          </p:cNvPr>
          <p:cNvSpPr/>
          <p:nvPr/>
        </p:nvSpPr>
        <p:spPr>
          <a:xfrm>
            <a:off x="4637589" y="4117901"/>
            <a:ext cx="4148254" cy="45441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B4DF0DD-3C53-8D4F-8574-C1AFD731C94F}"/>
              </a:ext>
            </a:extLst>
          </p:cNvPr>
          <p:cNvSpPr/>
          <p:nvPr/>
        </p:nvSpPr>
        <p:spPr>
          <a:xfrm>
            <a:off x="4637589" y="5651626"/>
            <a:ext cx="4148254" cy="45441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30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Dimension Reduction</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14</a:t>
            </a:fld>
            <a:endParaRPr lang="en-HK"/>
          </a:p>
        </p:txBody>
      </p:sp>
      <p:sp>
        <p:nvSpPr>
          <p:cNvPr id="3" name="Rectangle 2">
            <a:extLst>
              <a:ext uri="{FF2B5EF4-FFF2-40B4-BE49-F238E27FC236}">
                <a16:creationId xmlns:a16="http://schemas.microsoft.com/office/drawing/2014/main" id="{E99E273A-8798-4CFC-816F-C1ADD5EBE2B5}"/>
              </a:ext>
            </a:extLst>
          </p:cNvPr>
          <p:cNvSpPr/>
          <p:nvPr/>
        </p:nvSpPr>
        <p:spPr>
          <a:xfrm>
            <a:off x="2433703" y="4626962"/>
            <a:ext cx="6280924" cy="153870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76C7832-F624-42CF-B94A-761AC62D2491}"/>
              </a:ext>
            </a:extLst>
          </p:cNvPr>
          <p:cNvSpPr txBox="1"/>
          <p:nvPr/>
        </p:nvSpPr>
        <p:spPr>
          <a:xfrm>
            <a:off x="4167716" y="521165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Master Set</a:t>
            </a:r>
          </a:p>
        </p:txBody>
      </p:sp>
      <p:cxnSp>
        <p:nvCxnSpPr>
          <p:cNvPr id="6" name="Straight Arrow Connector 5">
            <a:extLst>
              <a:ext uri="{FF2B5EF4-FFF2-40B4-BE49-F238E27FC236}">
                <a16:creationId xmlns:a16="http://schemas.microsoft.com/office/drawing/2014/main" id="{D7B9CD99-6960-4FD8-825E-8A10D32EA58A}"/>
              </a:ext>
            </a:extLst>
          </p:cNvPr>
          <p:cNvCxnSpPr/>
          <p:nvPr/>
        </p:nvCxnSpPr>
        <p:spPr>
          <a:xfrm flipH="1">
            <a:off x="2428128" y="3957885"/>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4CF5B94-FA8A-4DB5-ABC6-A18E30DF92E4}"/>
              </a:ext>
            </a:extLst>
          </p:cNvPr>
          <p:cNvCxnSpPr>
            <a:cxnSpLocks/>
          </p:cNvCxnSpPr>
          <p:nvPr/>
        </p:nvCxnSpPr>
        <p:spPr>
          <a:xfrm flipH="1">
            <a:off x="8697690" y="3957884"/>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BA3C30-9216-45B0-9647-17DCE5615453}"/>
              </a:ext>
            </a:extLst>
          </p:cNvPr>
          <p:cNvCxnSpPr/>
          <p:nvPr/>
        </p:nvCxnSpPr>
        <p:spPr>
          <a:xfrm flipV="1">
            <a:off x="2573092" y="4245031"/>
            <a:ext cx="5932448" cy="195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5F4D76-15FC-44A8-AD84-CF8CAB18C639}"/>
              </a:ext>
            </a:extLst>
          </p:cNvPr>
          <p:cNvSpPr txBox="1"/>
          <p:nvPr/>
        </p:nvSpPr>
        <p:spPr>
          <a:xfrm>
            <a:off x="4203398" y="425539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23 Features</a:t>
            </a:r>
          </a:p>
        </p:txBody>
      </p:sp>
      <p:cxnSp>
        <p:nvCxnSpPr>
          <p:cNvPr id="10" name="Straight Arrow Connector 9">
            <a:extLst>
              <a:ext uri="{FF2B5EF4-FFF2-40B4-BE49-F238E27FC236}">
                <a16:creationId xmlns:a16="http://schemas.microsoft.com/office/drawing/2014/main" id="{5B34C34F-60A2-4B77-AC7F-CF80D9AECF84}"/>
              </a:ext>
            </a:extLst>
          </p:cNvPr>
          <p:cNvCxnSpPr>
            <a:cxnSpLocks/>
          </p:cNvCxnSpPr>
          <p:nvPr/>
        </p:nvCxnSpPr>
        <p:spPr>
          <a:xfrm flipH="1">
            <a:off x="1661481" y="4626958"/>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DB299F-0A0E-46D3-AA91-2A6B5B159273}"/>
              </a:ext>
            </a:extLst>
          </p:cNvPr>
          <p:cNvCxnSpPr>
            <a:cxnSpLocks/>
          </p:cNvCxnSpPr>
          <p:nvPr/>
        </p:nvCxnSpPr>
        <p:spPr>
          <a:xfrm flipH="1">
            <a:off x="1661112" y="6148934"/>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4BAB112-621C-4972-83EC-6ADE18BEC08C}"/>
              </a:ext>
            </a:extLst>
          </p:cNvPr>
          <p:cNvCxnSpPr>
            <a:cxnSpLocks/>
          </p:cNvCxnSpPr>
          <p:nvPr/>
        </p:nvCxnSpPr>
        <p:spPr>
          <a:xfrm>
            <a:off x="2012375" y="4724619"/>
            <a:ext cx="0" cy="13680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B374502-7877-447A-A63F-95C7ED7649D3}"/>
              </a:ext>
            </a:extLst>
          </p:cNvPr>
          <p:cNvSpPr txBox="1"/>
          <p:nvPr/>
        </p:nvSpPr>
        <p:spPr>
          <a:xfrm>
            <a:off x="-311806" y="5208819"/>
            <a:ext cx="2743200" cy="37080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No. of Obs.</a:t>
            </a:r>
          </a:p>
        </p:txBody>
      </p:sp>
      <p:sp>
        <p:nvSpPr>
          <p:cNvPr id="15" name="Content Placeholder 2">
            <a:extLst>
              <a:ext uri="{FF2B5EF4-FFF2-40B4-BE49-F238E27FC236}">
                <a16:creationId xmlns:a16="http://schemas.microsoft.com/office/drawing/2014/main" id="{8C93F2A3-FDF2-C449-B146-49F568550145}"/>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Why?</a:t>
            </a:r>
          </a:p>
          <a:p>
            <a:pPr lvl="1"/>
            <a:r>
              <a:rPr lang="en-US"/>
              <a:t>Rule of thumb: Prefer important but small no. of features rather than unimportant and large no. of features </a:t>
            </a:r>
          </a:p>
          <a:p>
            <a:pPr lvl="1"/>
            <a:r>
              <a:rPr lang="en-US"/>
              <a:t>Curse of dimensionality: Some supervised models such as multiple linear regression, it has assumptions that the no. of observations has to be more than no. of features</a:t>
            </a:r>
          </a:p>
          <a:p>
            <a:pPr lvl="1"/>
            <a:r>
              <a:rPr lang="en-US"/>
              <a:t>Collinearity: if Corr(A, B) = 0.99, A is simply equal to B.  Thus, either A or B is used</a:t>
            </a:r>
          </a:p>
          <a:p>
            <a:pPr lvl="1"/>
            <a:r>
              <a:rPr lang="en-US"/>
              <a:t>Increase processing speed</a:t>
            </a:r>
          </a:p>
          <a:p>
            <a:r>
              <a:rPr lang="en-US"/>
              <a:t>Principal Component Analysis (PCA) is used to reduce dimension</a:t>
            </a:r>
          </a:p>
          <a:p>
            <a:endParaRPr lang="en-US"/>
          </a:p>
        </p:txBody>
      </p:sp>
    </p:spTree>
    <p:extLst>
      <p:ext uri="{BB962C8B-B14F-4D97-AF65-F5344CB8AC3E}">
        <p14:creationId xmlns:p14="http://schemas.microsoft.com/office/powerpoint/2010/main" val="126944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Dimension Reduction</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15</a:t>
            </a:fld>
            <a:endParaRPr lang="en-HK"/>
          </a:p>
        </p:txBody>
      </p:sp>
      <p:pic>
        <p:nvPicPr>
          <p:cNvPr id="11" name="Picture 12" descr="A close up of a map&#10;&#10;Description generated with high confidence">
            <a:extLst>
              <a:ext uri="{FF2B5EF4-FFF2-40B4-BE49-F238E27FC236}">
                <a16:creationId xmlns:a16="http://schemas.microsoft.com/office/drawing/2014/main" id="{AE54BBC7-6D29-49D9-8269-F706A6232CB7}"/>
              </a:ext>
            </a:extLst>
          </p:cNvPr>
          <p:cNvPicPr>
            <a:picLocks noChangeAspect="1"/>
          </p:cNvPicPr>
          <p:nvPr/>
        </p:nvPicPr>
        <p:blipFill>
          <a:blip r:embed="rId2"/>
          <a:stretch>
            <a:fillRect/>
          </a:stretch>
        </p:blipFill>
        <p:spPr>
          <a:xfrm>
            <a:off x="2237117" y="2698936"/>
            <a:ext cx="5546784" cy="3702993"/>
          </a:xfrm>
          <a:prstGeom prst="rect">
            <a:avLst/>
          </a:prstGeom>
        </p:spPr>
      </p:pic>
      <p:sp>
        <p:nvSpPr>
          <p:cNvPr id="6" name="Content Placeholder 2">
            <a:extLst>
              <a:ext uri="{FF2B5EF4-FFF2-40B4-BE49-F238E27FC236}">
                <a16:creationId xmlns:a16="http://schemas.microsoft.com/office/drawing/2014/main" id="{68268F22-E5D2-4E47-8E8D-34A329C2954D}"/>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Principal Component Analysis (PCA)</a:t>
            </a:r>
          </a:p>
          <a:p>
            <a:pPr lvl="1"/>
            <a:r>
              <a:rPr lang="en-US"/>
              <a:t>Set complex mathematical formula aside, what is PCA?</a:t>
            </a:r>
          </a:p>
          <a:p>
            <a:pPr lvl="1"/>
            <a:r>
              <a:rPr lang="en-US"/>
              <a:t>We focus on application of PCA and explain its characteristics by our friend 3D Armadillo below</a:t>
            </a:r>
          </a:p>
          <a:p>
            <a:pPr marL="285750" indent="-285750">
              <a:buFont typeface="Arial"/>
              <a:buChar char="•"/>
            </a:pPr>
            <a:endParaRPr lang="en-US"/>
          </a:p>
          <a:p>
            <a:pPr marL="0" indent="0">
              <a:buNone/>
            </a:pPr>
            <a:r>
              <a:rPr lang="en-US"/>
              <a:t>X = Depth</a:t>
            </a:r>
          </a:p>
          <a:p>
            <a:pPr marL="0" indent="0">
              <a:buNone/>
            </a:pPr>
            <a:r>
              <a:rPr lang="en-US"/>
              <a:t>Y = Width</a:t>
            </a:r>
          </a:p>
          <a:p>
            <a:pPr marL="0" indent="0">
              <a:buNone/>
            </a:pPr>
            <a:r>
              <a:rPr lang="en-US"/>
              <a:t>Z = Height</a:t>
            </a:r>
          </a:p>
        </p:txBody>
      </p:sp>
    </p:spTree>
    <p:extLst>
      <p:ext uri="{BB962C8B-B14F-4D97-AF65-F5344CB8AC3E}">
        <p14:creationId xmlns:p14="http://schemas.microsoft.com/office/powerpoint/2010/main" val="198343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2" descr="A close up of a map&#10;&#10;Description generated with high confidence">
            <a:extLst>
              <a:ext uri="{FF2B5EF4-FFF2-40B4-BE49-F238E27FC236}">
                <a16:creationId xmlns:a16="http://schemas.microsoft.com/office/drawing/2014/main" id="{AE54BBC7-6D29-49D9-8269-F706A6232CB7}"/>
              </a:ext>
            </a:extLst>
          </p:cNvPr>
          <p:cNvPicPr>
            <a:picLocks noChangeAspect="1"/>
          </p:cNvPicPr>
          <p:nvPr/>
        </p:nvPicPr>
        <p:blipFill>
          <a:blip r:embed="rId2"/>
          <a:stretch>
            <a:fillRect/>
          </a:stretch>
        </p:blipFill>
        <p:spPr>
          <a:xfrm>
            <a:off x="737712" y="3723865"/>
            <a:ext cx="4641011" cy="3099144"/>
          </a:xfrm>
          <a:prstGeom prst="rect">
            <a:avLst/>
          </a:prstGeom>
        </p:spPr>
      </p:pic>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Dimension Reduction</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16</a:t>
            </a:fld>
            <a:endParaRPr lang="en-HK"/>
          </a:p>
        </p:txBody>
      </p:sp>
      <p:sp>
        <p:nvSpPr>
          <p:cNvPr id="19" name="TextBox 18">
            <a:extLst>
              <a:ext uri="{FF2B5EF4-FFF2-40B4-BE49-F238E27FC236}">
                <a16:creationId xmlns:a16="http://schemas.microsoft.com/office/drawing/2014/main" id="{D590886B-B043-4CE5-9ACF-52E9D1BC8832}"/>
              </a:ext>
            </a:extLst>
          </p:cNvPr>
          <p:cNvSpPr txBox="1"/>
          <p:nvPr/>
        </p:nvSpPr>
        <p:spPr>
          <a:xfrm>
            <a:off x="963976" y="3791729"/>
            <a:ext cx="1618784"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 Depth</a:t>
            </a:r>
          </a:p>
          <a:p>
            <a:r>
              <a:rPr lang="en-US"/>
              <a:t>Y = Width</a:t>
            </a:r>
          </a:p>
          <a:p>
            <a:r>
              <a:rPr lang="en-US"/>
              <a:t>Z = Height</a:t>
            </a:r>
          </a:p>
        </p:txBody>
      </p:sp>
      <p:pic>
        <p:nvPicPr>
          <p:cNvPr id="7" name="Picture 7">
            <a:extLst>
              <a:ext uri="{FF2B5EF4-FFF2-40B4-BE49-F238E27FC236}">
                <a16:creationId xmlns:a16="http://schemas.microsoft.com/office/drawing/2014/main" id="{691D1989-726A-4E49-80AF-87F3CCFF2A7D}"/>
              </a:ext>
            </a:extLst>
          </p:cNvPr>
          <p:cNvPicPr>
            <a:picLocks noChangeAspect="1"/>
          </p:cNvPicPr>
          <p:nvPr/>
        </p:nvPicPr>
        <p:blipFill>
          <a:blip r:embed="rId3"/>
          <a:stretch>
            <a:fillRect/>
          </a:stretch>
        </p:blipFill>
        <p:spPr>
          <a:xfrm>
            <a:off x="3594046" y="2151646"/>
            <a:ext cx="2239993" cy="1496078"/>
          </a:xfrm>
          <a:prstGeom prst="rect">
            <a:avLst/>
          </a:prstGeom>
        </p:spPr>
      </p:pic>
      <p:pic>
        <p:nvPicPr>
          <p:cNvPr id="9" name="Picture 9">
            <a:extLst>
              <a:ext uri="{FF2B5EF4-FFF2-40B4-BE49-F238E27FC236}">
                <a16:creationId xmlns:a16="http://schemas.microsoft.com/office/drawing/2014/main" id="{948113B3-EF84-4B01-977D-38280FF1825A}"/>
              </a:ext>
            </a:extLst>
          </p:cNvPr>
          <p:cNvPicPr>
            <a:picLocks noChangeAspect="1"/>
          </p:cNvPicPr>
          <p:nvPr/>
        </p:nvPicPr>
        <p:blipFill>
          <a:blip r:embed="rId4"/>
          <a:stretch>
            <a:fillRect/>
          </a:stretch>
        </p:blipFill>
        <p:spPr>
          <a:xfrm>
            <a:off x="6512650" y="2158835"/>
            <a:ext cx="2124974" cy="1481701"/>
          </a:xfrm>
          <a:prstGeom prst="rect">
            <a:avLst/>
          </a:prstGeom>
        </p:spPr>
      </p:pic>
      <p:sp>
        <p:nvSpPr>
          <p:cNvPr id="12" name="TextBox 11">
            <a:extLst>
              <a:ext uri="{FF2B5EF4-FFF2-40B4-BE49-F238E27FC236}">
                <a16:creationId xmlns:a16="http://schemas.microsoft.com/office/drawing/2014/main" id="{A0D68F27-CF64-44FC-84B5-C3A7C00C8A9B}"/>
              </a:ext>
            </a:extLst>
          </p:cNvPr>
          <p:cNvSpPr txBox="1"/>
          <p:nvPr/>
        </p:nvSpPr>
        <p:spPr>
          <a:xfrm>
            <a:off x="3337873" y="184885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FF"/>
                </a:solidFill>
              </a:rPr>
              <a:t>(b) a car accident pic?</a:t>
            </a:r>
          </a:p>
        </p:txBody>
      </p:sp>
      <p:sp>
        <p:nvSpPr>
          <p:cNvPr id="14" name="TextBox 13">
            <a:extLst>
              <a:ext uri="{FF2B5EF4-FFF2-40B4-BE49-F238E27FC236}">
                <a16:creationId xmlns:a16="http://schemas.microsoft.com/office/drawing/2014/main" id="{D39CC43F-CF3B-49C6-8175-706F042AF991}"/>
              </a:ext>
            </a:extLst>
          </p:cNvPr>
          <p:cNvSpPr txBox="1"/>
          <p:nvPr/>
        </p:nvSpPr>
        <p:spPr>
          <a:xfrm>
            <a:off x="5944745" y="1813292"/>
            <a:ext cx="326078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FF"/>
                </a:solidFill>
              </a:rPr>
              <a:t>or (c) an embarrassing pic?</a:t>
            </a:r>
          </a:p>
        </p:txBody>
      </p:sp>
      <p:sp>
        <p:nvSpPr>
          <p:cNvPr id="16" name="Content Placeholder 2">
            <a:extLst>
              <a:ext uri="{FF2B5EF4-FFF2-40B4-BE49-F238E27FC236}">
                <a16:creationId xmlns:a16="http://schemas.microsoft.com/office/drawing/2014/main" id="{EBA12C34-C17D-EF44-8600-E008A951EC3C}"/>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If we transform our friend 3D armadillo to a 2D image by using the</a:t>
            </a:r>
            <a:r>
              <a:rPr lang="en-US">
                <a:solidFill>
                  <a:srgbClr val="FF0000"/>
                </a:solidFill>
              </a:rPr>
              <a:t> </a:t>
            </a:r>
            <a:r>
              <a:rPr lang="en-US">
                <a:solidFill>
                  <a:schemeClr val="accent1"/>
                </a:solidFill>
              </a:rPr>
              <a:t>first two principal components</a:t>
            </a:r>
            <a:r>
              <a:rPr lang="en-US"/>
              <a:t>? How will it look like?</a:t>
            </a:r>
          </a:p>
        </p:txBody>
      </p:sp>
      <p:pic>
        <p:nvPicPr>
          <p:cNvPr id="3" name="Picture 3">
            <a:extLst>
              <a:ext uri="{FF2B5EF4-FFF2-40B4-BE49-F238E27FC236}">
                <a16:creationId xmlns:a16="http://schemas.microsoft.com/office/drawing/2014/main" id="{9C8C8956-174E-4631-A3C6-7D90CE5E440F}"/>
              </a:ext>
            </a:extLst>
          </p:cNvPr>
          <p:cNvPicPr>
            <a:picLocks noChangeAspect="1"/>
          </p:cNvPicPr>
          <p:nvPr/>
        </p:nvPicPr>
        <p:blipFill>
          <a:blip r:embed="rId5"/>
          <a:stretch>
            <a:fillRect/>
          </a:stretch>
        </p:blipFill>
        <p:spPr>
          <a:xfrm>
            <a:off x="852789" y="2189717"/>
            <a:ext cx="2139351" cy="1496078"/>
          </a:xfrm>
          <a:prstGeom prst="rect">
            <a:avLst/>
          </a:prstGeom>
        </p:spPr>
      </p:pic>
      <p:sp>
        <p:nvSpPr>
          <p:cNvPr id="15" name="TextBox 14">
            <a:extLst>
              <a:ext uri="{FF2B5EF4-FFF2-40B4-BE49-F238E27FC236}">
                <a16:creationId xmlns:a16="http://schemas.microsoft.com/office/drawing/2014/main" id="{C083F446-2DA4-41A1-A6ED-6F58782CE09D}"/>
              </a:ext>
            </a:extLst>
          </p:cNvPr>
          <p:cNvSpPr txBox="1"/>
          <p:nvPr/>
        </p:nvSpPr>
        <p:spPr>
          <a:xfrm>
            <a:off x="557122" y="182038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FF"/>
                </a:solidFill>
              </a:rPr>
              <a:t>(a) a beach pic?</a:t>
            </a:r>
          </a:p>
        </p:txBody>
      </p:sp>
      <p:sp>
        <p:nvSpPr>
          <p:cNvPr id="4" name="Oval 3">
            <a:extLst>
              <a:ext uri="{FF2B5EF4-FFF2-40B4-BE49-F238E27FC236}">
                <a16:creationId xmlns:a16="http://schemas.microsoft.com/office/drawing/2014/main" id="{0846044F-A85A-4D68-8FD5-83B81025F5D1}"/>
              </a:ext>
            </a:extLst>
          </p:cNvPr>
          <p:cNvSpPr/>
          <p:nvPr/>
        </p:nvSpPr>
        <p:spPr>
          <a:xfrm>
            <a:off x="2992140" y="1551010"/>
            <a:ext cx="3329795" cy="230900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178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EE593F8-A76A-7943-992D-32AC31E18021}"/>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Through this question, we understand the characteristics of PCA are that</a:t>
            </a:r>
          </a:p>
          <a:p>
            <a:pPr lvl="1"/>
            <a:r>
              <a:rPr lang="en-US"/>
              <a:t>If we have 3 features, we will have 3 corresponding principal components (p.c.)</a:t>
            </a:r>
          </a:p>
          <a:p>
            <a:pPr lvl="1"/>
            <a:r>
              <a:rPr lang="en-US"/>
              <a:t>PCA will prioritize principal components by the volume of information they contain</a:t>
            </a:r>
          </a:p>
          <a:p>
            <a:pPr lvl="1"/>
            <a:r>
              <a:rPr lang="en-US"/>
              <a:t>Height factor contains the most information, then width factor. Depth factor contain the least information.</a:t>
            </a:r>
          </a:p>
        </p:txBody>
      </p:sp>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Dimension Reduction</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17</a:t>
            </a:fld>
            <a:endParaRPr lang="en-HK"/>
          </a:p>
        </p:txBody>
      </p:sp>
      <p:sp>
        <p:nvSpPr>
          <p:cNvPr id="12" name="TextBox 11">
            <a:extLst>
              <a:ext uri="{FF2B5EF4-FFF2-40B4-BE49-F238E27FC236}">
                <a16:creationId xmlns:a16="http://schemas.microsoft.com/office/drawing/2014/main" id="{A0D68F27-CF64-44FC-84B5-C3A7C00C8A9B}"/>
              </a:ext>
            </a:extLst>
          </p:cNvPr>
          <p:cNvSpPr txBox="1"/>
          <p:nvPr/>
        </p:nvSpPr>
        <p:spPr>
          <a:xfrm>
            <a:off x="3115624" y="3029457"/>
            <a:ext cx="317452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X = 1</a:t>
            </a:r>
            <a:r>
              <a:rPr lang="en-US" baseline="30000"/>
              <a:t>st</a:t>
            </a:r>
            <a:r>
              <a:rPr lang="en-US"/>
              <a:t> comp; Y = 2</a:t>
            </a:r>
            <a:r>
              <a:rPr lang="en-US" baseline="30000"/>
              <a:t>nd</a:t>
            </a:r>
            <a:r>
              <a:rPr lang="en-US"/>
              <a:t> comp</a:t>
            </a:r>
          </a:p>
        </p:txBody>
      </p:sp>
      <p:sp>
        <p:nvSpPr>
          <p:cNvPr id="14" name="TextBox 13">
            <a:extLst>
              <a:ext uri="{FF2B5EF4-FFF2-40B4-BE49-F238E27FC236}">
                <a16:creationId xmlns:a16="http://schemas.microsoft.com/office/drawing/2014/main" id="{D39CC43F-CF3B-49C6-8175-706F042AF991}"/>
              </a:ext>
            </a:extLst>
          </p:cNvPr>
          <p:cNvSpPr txBox="1"/>
          <p:nvPr/>
        </p:nvSpPr>
        <p:spPr>
          <a:xfrm>
            <a:off x="5784924" y="5032155"/>
            <a:ext cx="331829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X = 2</a:t>
            </a:r>
            <a:r>
              <a:rPr lang="en-US" baseline="30000"/>
              <a:t>nd</a:t>
            </a:r>
            <a:r>
              <a:rPr lang="en-US"/>
              <a:t> comp; Y = 3</a:t>
            </a:r>
            <a:r>
              <a:rPr lang="en-US" baseline="30000"/>
              <a:t>rd</a:t>
            </a:r>
            <a:r>
              <a:rPr lang="en-US"/>
              <a:t> comp</a:t>
            </a:r>
          </a:p>
        </p:txBody>
      </p:sp>
      <p:sp>
        <p:nvSpPr>
          <p:cNvPr id="15" name="TextBox 14">
            <a:extLst>
              <a:ext uri="{FF2B5EF4-FFF2-40B4-BE49-F238E27FC236}">
                <a16:creationId xmlns:a16="http://schemas.microsoft.com/office/drawing/2014/main" id="{C083F446-2DA4-41A1-A6ED-6F58782CE09D}"/>
              </a:ext>
            </a:extLst>
          </p:cNvPr>
          <p:cNvSpPr txBox="1"/>
          <p:nvPr/>
        </p:nvSpPr>
        <p:spPr>
          <a:xfrm>
            <a:off x="189760" y="5045977"/>
            <a:ext cx="320327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X = 1</a:t>
            </a:r>
            <a:r>
              <a:rPr lang="en-US" baseline="30000"/>
              <a:t>st</a:t>
            </a:r>
            <a:r>
              <a:rPr lang="en-US"/>
              <a:t> comp; Y = 3</a:t>
            </a:r>
            <a:r>
              <a:rPr lang="en-US" baseline="30000"/>
              <a:t>rd</a:t>
            </a:r>
            <a:r>
              <a:rPr lang="en-US"/>
              <a:t> comp</a:t>
            </a:r>
          </a:p>
        </p:txBody>
      </p:sp>
      <p:pic>
        <p:nvPicPr>
          <p:cNvPr id="13" name="Picture 7">
            <a:extLst>
              <a:ext uri="{FF2B5EF4-FFF2-40B4-BE49-F238E27FC236}">
                <a16:creationId xmlns:a16="http://schemas.microsoft.com/office/drawing/2014/main" id="{5B26E360-8DF7-D947-AF64-97AF4E4D0E57}"/>
              </a:ext>
            </a:extLst>
          </p:cNvPr>
          <p:cNvPicPr>
            <a:picLocks noChangeAspect="1"/>
          </p:cNvPicPr>
          <p:nvPr/>
        </p:nvPicPr>
        <p:blipFill>
          <a:blip r:embed="rId2"/>
          <a:stretch>
            <a:fillRect/>
          </a:stretch>
        </p:blipFill>
        <p:spPr>
          <a:xfrm>
            <a:off x="3462980" y="3498006"/>
            <a:ext cx="2239993" cy="1496078"/>
          </a:xfrm>
          <a:prstGeom prst="rect">
            <a:avLst/>
          </a:prstGeom>
        </p:spPr>
      </p:pic>
      <p:pic>
        <p:nvPicPr>
          <p:cNvPr id="16" name="Picture 9">
            <a:extLst>
              <a:ext uri="{FF2B5EF4-FFF2-40B4-BE49-F238E27FC236}">
                <a16:creationId xmlns:a16="http://schemas.microsoft.com/office/drawing/2014/main" id="{3500077E-EFF5-B544-A328-ACE256671475}"/>
              </a:ext>
            </a:extLst>
          </p:cNvPr>
          <p:cNvPicPr>
            <a:picLocks noChangeAspect="1"/>
          </p:cNvPicPr>
          <p:nvPr/>
        </p:nvPicPr>
        <p:blipFill>
          <a:blip r:embed="rId3"/>
          <a:stretch>
            <a:fillRect/>
          </a:stretch>
        </p:blipFill>
        <p:spPr>
          <a:xfrm>
            <a:off x="6381584" y="3505195"/>
            <a:ext cx="2124974" cy="1481701"/>
          </a:xfrm>
          <a:prstGeom prst="rect">
            <a:avLst/>
          </a:prstGeom>
        </p:spPr>
      </p:pic>
      <p:pic>
        <p:nvPicPr>
          <p:cNvPr id="17" name="Picture 3">
            <a:extLst>
              <a:ext uri="{FF2B5EF4-FFF2-40B4-BE49-F238E27FC236}">
                <a16:creationId xmlns:a16="http://schemas.microsoft.com/office/drawing/2014/main" id="{6BB6AC92-C100-9E43-BA75-45FA0ADEDACD}"/>
              </a:ext>
            </a:extLst>
          </p:cNvPr>
          <p:cNvPicPr>
            <a:picLocks noChangeAspect="1"/>
          </p:cNvPicPr>
          <p:nvPr/>
        </p:nvPicPr>
        <p:blipFill>
          <a:blip r:embed="rId4"/>
          <a:stretch>
            <a:fillRect/>
          </a:stretch>
        </p:blipFill>
        <p:spPr>
          <a:xfrm>
            <a:off x="721723" y="3536077"/>
            <a:ext cx="2139351" cy="1496078"/>
          </a:xfrm>
          <a:prstGeom prst="rect">
            <a:avLst/>
          </a:prstGeom>
        </p:spPr>
      </p:pic>
    </p:spTree>
    <p:extLst>
      <p:ext uri="{BB962C8B-B14F-4D97-AF65-F5344CB8AC3E}">
        <p14:creationId xmlns:p14="http://schemas.microsoft.com/office/powerpoint/2010/main" val="130376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661A4F57-45D0-6741-8516-C93343F4A6D7}"/>
              </a:ext>
            </a:extLst>
          </p:cNvPr>
          <p:cNvSpPr>
            <a:spLocks noGrp="1"/>
          </p:cNvSpPr>
          <p:nvPr>
            <p:ph idx="1"/>
          </p:nvPr>
        </p:nvSpPr>
        <p:spPr>
          <a:xfrm>
            <a:off x="268138" y="1236839"/>
            <a:ext cx="5387196" cy="5045063"/>
          </a:xfrm>
        </p:spPr>
        <p:txBody>
          <a:bodyPr vert="horz" lIns="68580" tIns="34290" rIns="68580" bIns="34290" rtlCol="0" anchor="t">
            <a:normAutofit/>
          </a:bodyPr>
          <a:lstStyle/>
          <a:p>
            <a:r>
              <a:rPr lang="en-US"/>
              <a:t>PCA :</a:t>
            </a:r>
          </a:p>
          <a:p>
            <a:pPr lvl="1"/>
            <a:r>
              <a:rPr lang="en-US"/>
              <a:t>First 8 components are selected because their explained variance are over one</a:t>
            </a:r>
          </a:p>
          <a:p>
            <a:pPr lvl="1"/>
            <a:r>
              <a:rPr lang="en-US"/>
              <a:t>They explain 62% of cumulative variance</a:t>
            </a:r>
          </a:p>
          <a:p>
            <a:r>
              <a:rPr lang="en-US"/>
              <a:t>After reducing dimension, 23 features </a:t>
            </a:r>
          </a:p>
          <a:p>
            <a:pPr marL="0" indent="0">
              <a:buNone/>
            </a:pPr>
            <a:r>
              <a:rPr lang="en-US"/>
              <a:t>   have been transformed to 8 factors</a:t>
            </a:r>
          </a:p>
          <a:p>
            <a:r>
              <a:rPr lang="en-US">
                <a:solidFill>
                  <a:srgbClr val="00B050"/>
                </a:solidFill>
              </a:rPr>
              <a:t>Code</a:t>
            </a:r>
            <a:r>
              <a:rPr lang="en-US"/>
              <a:t>: </a:t>
            </a:r>
            <a:r>
              <a:rPr lang="en-US" err="1"/>
              <a:t>sklearn.decomposition.PCA</a:t>
            </a:r>
            <a:r>
              <a:rPr lang="en-US"/>
              <a:t>()</a:t>
            </a:r>
          </a:p>
          <a:p>
            <a:endParaRPr lang="en-US"/>
          </a:p>
          <a:p>
            <a:endParaRPr lang="en-US"/>
          </a:p>
        </p:txBody>
      </p:sp>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Dimension Reduction</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18</a:t>
            </a:fld>
            <a:endParaRPr lang="en-HK"/>
          </a:p>
        </p:txBody>
      </p:sp>
      <p:pic>
        <p:nvPicPr>
          <p:cNvPr id="11" name="Picture 12" descr="A screenshot of a cell phone&#10;&#10;Description generated with very high confidence">
            <a:extLst>
              <a:ext uri="{FF2B5EF4-FFF2-40B4-BE49-F238E27FC236}">
                <a16:creationId xmlns:a16="http://schemas.microsoft.com/office/drawing/2014/main" id="{7990F493-48F4-42E7-8927-FB4B32681AEA}"/>
              </a:ext>
            </a:extLst>
          </p:cNvPr>
          <p:cNvPicPr>
            <a:picLocks noChangeAspect="1"/>
          </p:cNvPicPr>
          <p:nvPr/>
        </p:nvPicPr>
        <p:blipFill>
          <a:blip r:embed="rId2"/>
          <a:stretch>
            <a:fillRect/>
          </a:stretch>
        </p:blipFill>
        <p:spPr>
          <a:xfrm>
            <a:off x="5208712" y="1337481"/>
            <a:ext cx="3600000" cy="2309869"/>
          </a:xfrm>
          <a:prstGeom prst="rect">
            <a:avLst/>
          </a:prstGeom>
        </p:spPr>
      </p:pic>
      <p:pic>
        <p:nvPicPr>
          <p:cNvPr id="25" name="Picture 25" descr="A screenshot of a cell phone&#10;&#10;Description generated with high confidence">
            <a:extLst>
              <a:ext uri="{FF2B5EF4-FFF2-40B4-BE49-F238E27FC236}">
                <a16:creationId xmlns:a16="http://schemas.microsoft.com/office/drawing/2014/main" id="{EE071D50-601C-40BA-9D22-811D4447FFAE}"/>
              </a:ext>
            </a:extLst>
          </p:cNvPr>
          <p:cNvPicPr>
            <a:picLocks noChangeAspect="1"/>
          </p:cNvPicPr>
          <p:nvPr/>
        </p:nvPicPr>
        <p:blipFill>
          <a:blip r:embed="rId3"/>
          <a:stretch>
            <a:fillRect/>
          </a:stretch>
        </p:blipFill>
        <p:spPr>
          <a:xfrm>
            <a:off x="613194" y="3993506"/>
            <a:ext cx="3001992" cy="290012"/>
          </a:xfrm>
          <a:prstGeom prst="rect">
            <a:avLst/>
          </a:prstGeom>
        </p:spPr>
      </p:pic>
      <p:pic>
        <p:nvPicPr>
          <p:cNvPr id="27" name="Picture 29">
            <a:extLst>
              <a:ext uri="{FF2B5EF4-FFF2-40B4-BE49-F238E27FC236}">
                <a16:creationId xmlns:a16="http://schemas.microsoft.com/office/drawing/2014/main" id="{8C0F993F-DA56-4BB4-ABD3-F1537B37357C}"/>
              </a:ext>
            </a:extLst>
          </p:cNvPr>
          <p:cNvPicPr>
            <a:picLocks noChangeAspect="1"/>
          </p:cNvPicPr>
          <p:nvPr/>
        </p:nvPicPr>
        <p:blipFill>
          <a:blip r:embed="rId4"/>
          <a:stretch>
            <a:fillRect/>
          </a:stretch>
        </p:blipFill>
        <p:spPr>
          <a:xfrm>
            <a:off x="613194" y="4527932"/>
            <a:ext cx="3960000" cy="933960"/>
          </a:xfrm>
          <a:prstGeom prst="rect">
            <a:avLst/>
          </a:prstGeom>
        </p:spPr>
      </p:pic>
      <p:pic>
        <p:nvPicPr>
          <p:cNvPr id="31" name="Picture 31" descr="A screenshot of a social media post&#10;&#10;Description generated with very high confidence">
            <a:extLst>
              <a:ext uri="{FF2B5EF4-FFF2-40B4-BE49-F238E27FC236}">
                <a16:creationId xmlns:a16="http://schemas.microsoft.com/office/drawing/2014/main" id="{1043ED1A-64EB-417E-A0EE-693FB140AC01}"/>
              </a:ext>
            </a:extLst>
          </p:cNvPr>
          <p:cNvPicPr>
            <a:picLocks noChangeAspect="1"/>
          </p:cNvPicPr>
          <p:nvPr/>
        </p:nvPicPr>
        <p:blipFill>
          <a:blip r:embed="rId5"/>
          <a:stretch>
            <a:fillRect/>
          </a:stretch>
        </p:blipFill>
        <p:spPr>
          <a:xfrm>
            <a:off x="4848712" y="3734713"/>
            <a:ext cx="3960000" cy="2793163"/>
          </a:xfrm>
          <a:prstGeom prst="rect">
            <a:avLst/>
          </a:prstGeom>
        </p:spPr>
      </p:pic>
      <p:cxnSp>
        <p:nvCxnSpPr>
          <p:cNvPr id="7" name="Straight Connector 6">
            <a:extLst>
              <a:ext uri="{FF2B5EF4-FFF2-40B4-BE49-F238E27FC236}">
                <a16:creationId xmlns:a16="http://schemas.microsoft.com/office/drawing/2014/main" id="{3B30347B-17AA-1644-8914-5F48FEAA09B4}"/>
              </a:ext>
            </a:extLst>
          </p:cNvPr>
          <p:cNvCxnSpPr/>
          <p:nvPr/>
        </p:nvCxnSpPr>
        <p:spPr>
          <a:xfrm>
            <a:off x="5746044" y="2228733"/>
            <a:ext cx="936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D24A6B-3572-C248-BF25-3C1C22B8CB5D}"/>
              </a:ext>
            </a:extLst>
          </p:cNvPr>
          <p:cNvCxnSpPr>
            <a:cxnSpLocks/>
          </p:cNvCxnSpPr>
          <p:nvPr/>
        </p:nvCxnSpPr>
        <p:spPr>
          <a:xfrm>
            <a:off x="6682044" y="2228733"/>
            <a:ext cx="0" cy="103825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2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0667-7F32-4E49-90A7-6DA177A52755}"/>
              </a:ext>
            </a:extLst>
          </p:cNvPr>
          <p:cNvSpPr>
            <a:spLocks noGrp="1"/>
          </p:cNvSpPr>
          <p:nvPr>
            <p:ph type="title"/>
          </p:nvPr>
        </p:nvSpPr>
        <p:spPr/>
        <p:txBody>
          <a:bodyPr/>
          <a:lstStyle/>
          <a:p>
            <a:r>
              <a:rPr lang="en-US"/>
              <a:t>Methodology: Dimension Reduction</a:t>
            </a:r>
          </a:p>
        </p:txBody>
      </p:sp>
      <p:sp>
        <p:nvSpPr>
          <p:cNvPr id="5" name="Slide Number Placeholder 4">
            <a:extLst>
              <a:ext uri="{FF2B5EF4-FFF2-40B4-BE49-F238E27FC236}">
                <a16:creationId xmlns:a16="http://schemas.microsoft.com/office/drawing/2014/main" id="{59AE07A2-90E3-5542-AE7E-2F1C4FCA0BBB}"/>
              </a:ext>
            </a:extLst>
          </p:cNvPr>
          <p:cNvSpPr>
            <a:spLocks noGrp="1"/>
          </p:cNvSpPr>
          <p:nvPr>
            <p:ph type="sldNum" sz="quarter" idx="12"/>
          </p:nvPr>
        </p:nvSpPr>
        <p:spPr/>
        <p:txBody>
          <a:bodyPr/>
          <a:lstStyle/>
          <a:p>
            <a:r>
              <a:rPr lang="en-HK"/>
              <a:t>Page </a:t>
            </a:r>
            <a:fld id="{47042922-AAB2-A244-BC71-72150ED145DC}" type="slidenum">
              <a:rPr lang="en-HK" smtClean="0"/>
              <a:pPr/>
              <a:t>19</a:t>
            </a:fld>
            <a:endParaRPr lang="en-HK"/>
          </a:p>
        </p:txBody>
      </p:sp>
      <p:pic>
        <p:nvPicPr>
          <p:cNvPr id="23" name="Picture 23" descr="A screenshot of a cell phone&#10;&#10;Description generated with very high confidence">
            <a:extLst>
              <a:ext uri="{FF2B5EF4-FFF2-40B4-BE49-F238E27FC236}">
                <a16:creationId xmlns:a16="http://schemas.microsoft.com/office/drawing/2014/main" id="{3E6F092D-DD6D-40DA-9507-01985B9123D9}"/>
              </a:ext>
            </a:extLst>
          </p:cNvPr>
          <p:cNvPicPr>
            <a:picLocks noChangeAspect="1"/>
          </p:cNvPicPr>
          <p:nvPr/>
        </p:nvPicPr>
        <p:blipFill>
          <a:blip r:embed="rId2"/>
          <a:stretch>
            <a:fillRect/>
          </a:stretch>
        </p:blipFill>
        <p:spPr>
          <a:xfrm>
            <a:off x="195532" y="4264246"/>
            <a:ext cx="6120000" cy="1819425"/>
          </a:xfrm>
          <a:prstGeom prst="rect">
            <a:avLst/>
          </a:prstGeom>
        </p:spPr>
      </p:pic>
      <p:pic>
        <p:nvPicPr>
          <p:cNvPr id="3" name="Picture 3" descr="A screenshot of a cell phone&#10;&#10;Description generated with very high confidence">
            <a:extLst>
              <a:ext uri="{FF2B5EF4-FFF2-40B4-BE49-F238E27FC236}">
                <a16:creationId xmlns:a16="http://schemas.microsoft.com/office/drawing/2014/main" id="{269134AB-3562-40EB-9F66-B53C3C74F826}"/>
              </a:ext>
            </a:extLst>
          </p:cNvPr>
          <p:cNvPicPr>
            <a:picLocks noChangeAspect="1"/>
          </p:cNvPicPr>
          <p:nvPr/>
        </p:nvPicPr>
        <p:blipFill>
          <a:blip r:embed="rId3"/>
          <a:stretch>
            <a:fillRect/>
          </a:stretch>
        </p:blipFill>
        <p:spPr>
          <a:xfrm>
            <a:off x="195532" y="2057314"/>
            <a:ext cx="8379124" cy="1808843"/>
          </a:xfrm>
          <a:prstGeom prst="rect">
            <a:avLst/>
          </a:prstGeom>
        </p:spPr>
      </p:pic>
      <p:sp>
        <p:nvSpPr>
          <p:cNvPr id="9" name="Content Placeholder 2">
            <a:extLst>
              <a:ext uri="{FF2B5EF4-FFF2-40B4-BE49-F238E27FC236}">
                <a16:creationId xmlns:a16="http://schemas.microsoft.com/office/drawing/2014/main" id="{DB7EDC20-A886-B648-8401-07E3E67526A3}"/>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After reducing dimension, 23 features have been transformed to 8 factors</a:t>
            </a:r>
          </a:p>
          <a:p>
            <a:r>
              <a:rPr lang="en-US"/>
              <a:t>Before reducing dimension</a:t>
            </a:r>
          </a:p>
          <a:p>
            <a:pPr marL="0" indent="0">
              <a:buNone/>
            </a:pPr>
            <a:endParaRPr lang="en-US"/>
          </a:p>
          <a:p>
            <a:pPr marL="0" indent="0">
              <a:buNone/>
            </a:pPr>
            <a:endParaRPr lang="en-US"/>
          </a:p>
          <a:p>
            <a:pPr marL="0" indent="0">
              <a:buNone/>
            </a:pPr>
            <a:endParaRPr lang="en-US"/>
          </a:p>
          <a:p>
            <a:pPr marL="0" indent="0">
              <a:buNone/>
            </a:pPr>
            <a:endParaRPr lang="en-US"/>
          </a:p>
          <a:p>
            <a:r>
              <a:rPr lang="en-US"/>
              <a:t>After reducing dimension</a:t>
            </a:r>
          </a:p>
          <a:p>
            <a:endParaRPr lang="en-US"/>
          </a:p>
          <a:p>
            <a:endParaRPr lang="en-US"/>
          </a:p>
        </p:txBody>
      </p:sp>
    </p:spTree>
    <p:extLst>
      <p:ext uri="{BB962C8B-B14F-4D97-AF65-F5344CB8AC3E}">
        <p14:creationId xmlns:p14="http://schemas.microsoft.com/office/powerpoint/2010/main" val="345782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4C46-92FA-404E-B856-6F1160F766CB}"/>
              </a:ext>
            </a:extLst>
          </p:cNvPr>
          <p:cNvSpPr>
            <a:spLocks noGrp="1"/>
          </p:cNvSpPr>
          <p:nvPr>
            <p:ph type="title"/>
          </p:nvPr>
        </p:nvSpPr>
        <p:spPr/>
        <p:txBody>
          <a:bodyPr/>
          <a:lstStyle/>
          <a:p>
            <a:r>
              <a:rPr lang="en-US"/>
              <a:t>Introduction</a:t>
            </a:r>
          </a:p>
        </p:txBody>
      </p:sp>
      <p:sp>
        <p:nvSpPr>
          <p:cNvPr id="4" name="Slide Number Placeholder 3">
            <a:extLst>
              <a:ext uri="{FF2B5EF4-FFF2-40B4-BE49-F238E27FC236}">
                <a16:creationId xmlns:a16="http://schemas.microsoft.com/office/drawing/2014/main" id="{C89A7B05-47D1-D846-92DA-984CC00F3399}"/>
              </a:ext>
            </a:extLst>
          </p:cNvPr>
          <p:cNvSpPr>
            <a:spLocks noGrp="1"/>
          </p:cNvSpPr>
          <p:nvPr>
            <p:ph type="sldNum" sz="quarter" idx="12"/>
          </p:nvPr>
        </p:nvSpPr>
        <p:spPr/>
        <p:txBody>
          <a:bodyPr/>
          <a:lstStyle/>
          <a:p>
            <a:r>
              <a:rPr lang="en-HK"/>
              <a:t>Page </a:t>
            </a:r>
            <a:fld id="{47042922-AAB2-A244-BC71-72150ED145DC}" type="slidenum">
              <a:rPr lang="en-HK" smtClean="0"/>
              <a:pPr/>
              <a:t>2</a:t>
            </a:fld>
            <a:endParaRPr lang="en-HK"/>
          </a:p>
        </p:txBody>
      </p:sp>
      <p:pic>
        <p:nvPicPr>
          <p:cNvPr id="9" name="Picture 9" descr="A close up of a logo&#10;&#10;Description generated with high confidence">
            <a:extLst>
              <a:ext uri="{FF2B5EF4-FFF2-40B4-BE49-F238E27FC236}">
                <a16:creationId xmlns:a16="http://schemas.microsoft.com/office/drawing/2014/main" id="{62096F06-702C-413D-8DBE-E9AD45887EF1}"/>
              </a:ext>
            </a:extLst>
          </p:cNvPr>
          <p:cNvPicPr>
            <a:picLocks noChangeAspect="1"/>
          </p:cNvPicPr>
          <p:nvPr/>
        </p:nvPicPr>
        <p:blipFill>
          <a:blip r:embed="rId3"/>
          <a:stretch>
            <a:fillRect/>
          </a:stretch>
        </p:blipFill>
        <p:spPr>
          <a:xfrm>
            <a:off x="411193" y="4004336"/>
            <a:ext cx="2168106" cy="2544310"/>
          </a:xfrm>
          <a:prstGeom prst="rect">
            <a:avLst/>
          </a:prstGeom>
        </p:spPr>
      </p:pic>
      <p:pic>
        <p:nvPicPr>
          <p:cNvPr id="11" name="Picture 11" descr="A close up of a computer&#10;&#10;Description generated with high confidence">
            <a:extLst>
              <a:ext uri="{FF2B5EF4-FFF2-40B4-BE49-F238E27FC236}">
                <a16:creationId xmlns:a16="http://schemas.microsoft.com/office/drawing/2014/main" id="{89040AF4-94A1-420A-A8B1-74B8657B2391}"/>
              </a:ext>
            </a:extLst>
          </p:cNvPr>
          <p:cNvPicPr>
            <a:picLocks noChangeAspect="1"/>
          </p:cNvPicPr>
          <p:nvPr/>
        </p:nvPicPr>
        <p:blipFill>
          <a:blip r:embed="rId4"/>
          <a:stretch>
            <a:fillRect/>
          </a:stretch>
        </p:blipFill>
        <p:spPr>
          <a:xfrm>
            <a:off x="6147760" y="4106436"/>
            <a:ext cx="2743200" cy="2181961"/>
          </a:xfrm>
          <a:prstGeom prst="rect">
            <a:avLst/>
          </a:prstGeom>
        </p:spPr>
      </p:pic>
      <p:sp>
        <p:nvSpPr>
          <p:cNvPr id="17" name="Rectangle: Rounded Corners 16">
            <a:extLst>
              <a:ext uri="{FF2B5EF4-FFF2-40B4-BE49-F238E27FC236}">
                <a16:creationId xmlns:a16="http://schemas.microsoft.com/office/drawing/2014/main" id="{EE6D211C-B40E-4140-9DFD-429E98731E8C}"/>
              </a:ext>
            </a:extLst>
          </p:cNvPr>
          <p:cNvSpPr/>
          <p:nvPr/>
        </p:nvSpPr>
        <p:spPr>
          <a:xfrm>
            <a:off x="3237782" y="3784121"/>
            <a:ext cx="2452776" cy="102941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UNKNOWN</a:t>
            </a:r>
          </a:p>
          <a:p>
            <a:pPr algn="ctr"/>
            <a:r>
              <a:rPr lang="en-US" b="1"/>
              <a:t>ACTION</a:t>
            </a:r>
          </a:p>
        </p:txBody>
      </p:sp>
      <p:sp>
        <p:nvSpPr>
          <p:cNvPr id="20" name="Thought Bubble: Cloud 19">
            <a:extLst>
              <a:ext uri="{FF2B5EF4-FFF2-40B4-BE49-F238E27FC236}">
                <a16:creationId xmlns:a16="http://schemas.microsoft.com/office/drawing/2014/main" id="{93127459-2364-4CA1-80D9-B0A047926752}"/>
              </a:ext>
            </a:extLst>
          </p:cNvPr>
          <p:cNvSpPr/>
          <p:nvPr/>
        </p:nvSpPr>
        <p:spPr>
          <a:xfrm>
            <a:off x="405441" y="2712922"/>
            <a:ext cx="1273833" cy="928950"/>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a:t>
            </a:r>
          </a:p>
        </p:txBody>
      </p:sp>
      <p:sp>
        <p:nvSpPr>
          <p:cNvPr id="23" name="Thought Bubble: Cloud 22">
            <a:extLst>
              <a:ext uri="{FF2B5EF4-FFF2-40B4-BE49-F238E27FC236}">
                <a16:creationId xmlns:a16="http://schemas.microsoft.com/office/drawing/2014/main" id="{C4904117-8E49-40C7-90EF-1888B46B47BB}"/>
              </a:ext>
            </a:extLst>
          </p:cNvPr>
          <p:cNvSpPr/>
          <p:nvPr/>
        </p:nvSpPr>
        <p:spPr>
          <a:xfrm>
            <a:off x="7407214" y="2712922"/>
            <a:ext cx="1273833" cy="928950"/>
          </a:xfrm>
          <a:prstGeom prst="cloud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a:t>
            </a:r>
          </a:p>
        </p:txBody>
      </p:sp>
      <p:pic>
        <p:nvPicPr>
          <p:cNvPr id="3" name="Picture 4">
            <a:extLst>
              <a:ext uri="{FF2B5EF4-FFF2-40B4-BE49-F238E27FC236}">
                <a16:creationId xmlns:a16="http://schemas.microsoft.com/office/drawing/2014/main" id="{BA50EAD5-9459-4E2B-BF78-5DA09F1B1D71}"/>
              </a:ext>
            </a:extLst>
          </p:cNvPr>
          <p:cNvPicPr>
            <a:picLocks noChangeAspect="1"/>
          </p:cNvPicPr>
          <p:nvPr/>
        </p:nvPicPr>
        <p:blipFill>
          <a:blip r:embed="rId5"/>
          <a:stretch>
            <a:fillRect/>
          </a:stretch>
        </p:blipFill>
        <p:spPr>
          <a:xfrm>
            <a:off x="3329796" y="1457624"/>
            <a:ext cx="2283125" cy="2505016"/>
          </a:xfrm>
          <a:prstGeom prst="rect">
            <a:avLst/>
          </a:prstGeom>
        </p:spPr>
      </p:pic>
    </p:spTree>
    <p:extLst>
      <p:ext uri="{BB962C8B-B14F-4D97-AF65-F5344CB8AC3E}">
        <p14:creationId xmlns:p14="http://schemas.microsoft.com/office/powerpoint/2010/main" val="294872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Methodology: Dataset Description</a:t>
            </a:r>
            <a:endParaRPr lang="en-US">
              <a:solidFill>
                <a:schemeClr val="tx1"/>
              </a:solidFill>
            </a:endParaRPr>
          </a:p>
        </p:txBody>
      </p:sp>
      <p:sp>
        <p:nvSpPr>
          <p:cNvPr id="4" name="Slide Number Placeholder 3">
            <a:extLst>
              <a:ext uri="{FF2B5EF4-FFF2-40B4-BE49-F238E27FC236}">
                <a16:creationId xmlns:a16="http://schemas.microsoft.com/office/drawing/2014/main" id="{B07C7132-0562-4F45-9975-50F95A2E291A}"/>
              </a:ext>
            </a:extLst>
          </p:cNvPr>
          <p:cNvSpPr>
            <a:spLocks noGrp="1"/>
          </p:cNvSpPr>
          <p:nvPr>
            <p:ph type="sldNum" sz="quarter" idx="12"/>
          </p:nvPr>
        </p:nvSpPr>
        <p:spPr/>
        <p:txBody>
          <a:bodyPr/>
          <a:lstStyle/>
          <a:p>
            <a:r>
              <a:rPr lang="en-HK"/>
              <a:t>Page </a:t>
            </a:r>
            <a:fld id="{47042922-AAB2-A244-BC71-72150ED145DC}" type="slidenum">
              <a:rPr lang="en-HK" smtClean="0"/>
              <a:pPr/>
              <a:t>20</a:t>
            </a:fld>
            <a:endParaRPr lang="en-HK"/>
          </a:p>
        </p:txBody>
      </p:sp>
      <p:sp>
        <p:nvSpPr>
          <p:cNvPr id="3" name="Rectangle 2">
            <a:extLst>
              <a:ext uri="{FF2B5EF4-FFF2-40B4-BE49-F238E27FC236}">
                <a16:creationId xmlns:a16="http://schemas.microsoft.com/office/drawing/2014/main" id="{69A50CD1-99DD-4009-9013-8EBC83CA9665}"/>
              </a:ext>
            </a:extLst>
          </p:cNvPr>
          <p:cNvSpPr/>
          <p:nvPr/>
        </p:nvSpPr>
        <p:spPr>
          <a:xfrm>
            <a:off x="1241342" y="2050775"/>
            <a:ext cx="5647395" cy="23640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2A814BF-0D65-49A7-8F29-C878C992CA93}"/>
              </a:ext>
            </a:extLst>
          </p:cNvPr>
          <p:cNvSpPr/>
          <p:nvPr/>
        </p:nvSpPr>
        <p:spPr>
          <a:xfrm>
            <a:off x="1241342" y="4559804"/>
            <a:ext cx="5652000" cy="152771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BFA70-4EAF-4A9C-8746-69AD279F1D68}"/>
              </a:ext>
            </a:extLst>
          </p:cNvPr>
          <p:cNvSpPr txBox="1"/>
          <p:nvPr/>
        </p:nvSpPr>
        <p:spPr>
          <a:xfrm>
            <a:off x="2578792" y="305995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Master Set</a:t>
            </a:r>
          </a:p>
        </p:txBody>
      </p:sp>
      <p:sp>
        <p:nvSpPr>
          <p:cNvPr id="25" name="TextBox 24">
            <a:extLst>
              <a:ext uri="{FF2B5EF4-FFF2-40B4-BE49-F238E27FC236}">
                <a16:creationId xmlns:a16="http://schemas.microsoft.com/office/drawing/2014/main" id="{3BE1A185-C3CC-4F05-9682-EB37AA38CFC2}"/>
              </a:ext>
            </a:extLst>
          </p:cNvPr>
          <p:cNvSpPr txBox="1"/>
          <p:nvPr/>
        </p:nvSpPr>
        <p:spPr>
          <a:xfrm>
            <a:off x="2620609" y="513687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Test Set</a:t>
            </a:r>
          </a:p>
        </p:txBody>
      </p:sp>
      <p:cxnSp>
        <p:nvCxnSpPr>
          <p:cNvPr id="13" name="Straight Arrow Connector 12">
            <a:extLst>
              <a:ext uri="{FF2B5EF4-FFF2-40B4-BE49-F238E27FC236}">
                <a16:creationId xmlns:a16="http://schemas.microsoft.com/office/drawing/2014/main" id="{35D70459-1597-4FF0-93C6-D63B34443547}"/>
              </a:ext>
            </a:extLst>
          </p:cNvPr>
          <p:cNvCxnSpPr/>
          <p:nvPr/>
        </p:nvCxnSpPr>
        <p:spPr>
          <a:xfrm flipH="1">
            <a:off x="1245778" y="1381700"/>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96A5A5-E8A9-45B7-BAF0-542ED78325E5}"/>
              </a:ext>
            </a:extLst>
          </p:cNvPr>
          <p:cNvCxnSpPr>
            <a:cxnSpLocks/>
          </p:cNvCxnSpPr>
          <p:nvPr/>
        </p:nvCxnSpPr>
        <p:spPr>
          <a:xfrm flipH="1">
            <a:off x="6888739" y="1312004"/>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CD3D7E-0337-4EB0-BAED-A31ACE9C57DD}"/>
              </a:ext>
            </a:extLst>
          </p:cNvPr>
          <p:cNvCxnSpPr>
            <a:cxnSpLocks/>
          </p:cNvCxnSpPr>
          <p:nvPr/>
        </p:nvCxnSpPr>
        <p:spPr>
          <a:xfrm>
            <a:off x="1285248" y="1668845"/>
            <a:ext cx="5508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49EB4A1-C219-48E2-81A1-2F166FBA9EC6}"/>
              </a:ext>
            </a:extLst>
          </p:cNvPr>
          <p:cNvSpPr txBox="1"/>
          <p:nvPr/>
        </p:nvSpPr>
        <p:spPr>
          <a:xfrm>
            <a:off x="2578792" y="124788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FF"/>
                </a:solidFill>
              </a:rPr>
              <a:t>8 Factors</a:t>
            </a:r>
          </a:p>
        </p:txBody>
      </p:sp>
      <p:cxnSp>
        <p:nvCxnSpPr>
          <p:cNvPr id="30" name="Straight Arrow Connector 29">
            <a:extLst>
              <a:ext uri="{FF2B5EF4-FFF2-40B4-BE49-F238E27FC236}">
                <a16:creationId xmlns:a16="http://schemas.microsoft.com/office/drawing/2014/main" id="{AD684124-734A-44E3-8BF1-E41436158415}"/>
              </a:ext>
            </a:extLst>
          </p:cNvPr>
          <p:cNvCxnSpPr>
            <a:cxnSpLocks/>
          </p:cNvCxnSpPr>
          <p:nvPr/>
        </p:nvCxnSpPr>
        <p:spPr>
          <a:xfrm flipH="1">
            <a:off x="421381" y="2050772"/>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606E22B-CD54-4F09-BD15-BE9178700E7A}"/>
              </a:ext>
            </a:extLst>
          </p:cNvPr>
          <p:cNvCxnSpPr>
            <a:cxnSpLocks/>
          </p:cNvCxnSpPr>
          <p:nvPr/>
        </p:nvCxnSpPr>
        <p:spPr>
          <a:xfrm flipH="1">
            <a:off x="407442" y="4420407"/>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F5D72A-45E6-42F4-AC04-B29C5C1552D8}"/>
              </a:ext>
            </a:extLst>
          </p:cNvPr>
          <p:cNvCxnSpPr>
            <a:cxnSpLocks/>
          </p:cNvCxnSpPr>
          <p:nvPr/>
        </p:nvCxnSpPr>
        <p:spPr>
          <a:xfrm flipH="1">
            <a:off x="407442" y="4545864"/>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017B44-4346-4F66-9F79-1F997271E0B9}"/>
              </a:ext>
            </a:extLst>
          </p:cNvPr>
          <p:cNvCxnSpPr>
            <a:cxnSpLocks/>
          </p:cNvCxnSpPr>
          <p:nvPr/>
        </p:nvCxnSpPr>
        <p:spPr>
          <a:xfrm flipH="1">
            <a:off x="407442" y="6093092"/>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7C3DF49-BD95-4702-841E-F3B706C3E2BE}"/>
              </a:ext>
            </a:extLst>
          </p:cNvPr>
          <p:cNvSpPr/>
          <p:nvPr/>
        </p:nvSpPr>
        <p:spPr>
          <a:xfrm>
            <a:off x="7075523" y="2050775"/>
            <a:ext cx="747132" cy="23640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82CFF49-BFE9-4DCB-A15B-D3CE92E10C16}"/>
              </a:ext>
            </a:extLst>
          </p:cNvPr>
          <p:cNvSpPr/>
          <p:nvPr/>
        </p:nvSpPr>
        <p:spPr>
          <a:xfrm>
            <a:off x="7075523" y="4559806"/>
            <a:ext cx="747131" cy="15277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B3893A0B-197E-42DC-A834-2EA763DC4DB0}"/>
              </a:ext>
            </a:extLst>
          </p:cNvPr>
          <p:cNvCxnSpPr>
            <a:cxnSpLocks/>
          </p:cNvCxnSpPr>
          <p:nvPr/>
        </p:nvCxnSpPr>
        <p:spPr>
          <a:xfrm flipH="1">
            <a:off x="7069948" y="1320631"/>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3B6422-2C84-42B7-884C-3043C64C1594}"/>
              </a:ext>
            </a:extLst>
          </p:cNvPr>
          <p:cNvCxnSpPr>
            <a:cxnSpLocks/>
          </p:cNvCxnSpPr>
          <p:nvPr/>
        </p:nvCxnSpPr>
        <p:spPr>
          <a:xfrm flipH="1">
            <a:off x="7822654" y="1311999"/>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53AE8F-E9F8-4A91-BF8B-AFFABB551815}"/>
              </a:ext>
            </a:extLst>
          </p:cNvPr>
          <p:cNvCxnSpPr>
            <a:cxnSpLocks/>
          </p:cNvCxnSpPr>
          <p:nvPr/>
        </p:nvCxnSpPr>
        <p:spPr>
          <a:xfrm flipV="1">
            <a:off x="7157765" y="1682784"/>
            <a:ext cx="565925" cy="5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F1ADCA-B345-4D6E-85A6-55852C3A8A26}"/>
              </a:ext>
            </a:extLst>
          </p:cNvPr>
          <p:cNvSpPr txBox="1"/>
          <p:nvPr/>
        </p:nvSpPr>
        <p:spPr>
          <a:xfrm>
            <a:off x="6954253" y="1289704"/>
            <a:ext cx="100082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Subject</a:t>
            </a:r>
          </a:p>
        </p:txBody>
      </p:sp>
      <p:sp>
        <p:nvSpPr>
          <p:cNvPr id="43" name="TextBox 42">
            <a:extLst>
              <a:ext uri="{FF2B5EF4-FFF2-40B4-BE49-F238E27FC236}">
                <a16:creationId xmlns:a16="http://schemas.microsoft.com/office/drawing/2014/main" id="{60ED536E-1FA5-4761-92FD-B788D562D7D7}"/>
              </a:ext>
            </a:extLst>
          </p:cNvPr>
          <p:cNvSpPr txBox="1"/>
          <p:nvPr/>
        </p:nvSpPr>
        <p:spPr>
          <a:xfrm>
            <a:off x="-598956" y="3004204"/>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275,151 </a:t>
            </a:r>
          </a:p>
          <a:p>
            <a:pPr algn="ctr"/>
            <a:r>
              <a:rPr lang="en-US"/>
              <a:t>Obs.</a:t>
            </a:r>
          </a:p>
        </p:txBody>
      </p:sp>
      <p:sp>
        <p:nvSpPr>
          <p:cNvPr id="44" name="TextBox 43">
            <a:extLst>
              <a:ext uri="{FF2B5EF4-FFF2-40B4-BE49-F238E27FC236}">
                <a16:creationId xmlns:a16="http://schemas.microsoft.com/office/drawing/2014/main" id="{44DF002E-3F42-49AA-88B4-CB21016BF99E}"/>
              </a:ext>
            </a:extLst>
          </p:cNvPr>
          <p:cNvSpPr txBox="1"/>
          <p:nvPr/>
        </p:nvSpPr>
        <p:spPr>
          <a:xfrm>
            <a:off x="-598955" y="5011421"/>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68,044 </a:t>
            </a:r>
          </a:p>
          <a:p>
            <a:pPr algn="ctr"/>
            <a:r>
              <a:rPr lang="en-US"/>
              <a:t>Obs.</a:t>
            </a:r>
          </a:p>
        </p:txBody>
      </p:sp>
      <p:sp>
        <p:nvSpPr>
          <p:cNvPr id="46" name="Rectangle 45">
            <a:extLst>
              <a:ext uri="{FF2B5EF4-FFF2-40B4-BE49-F238E27FC236}">
                <a16:creationId xmlns:a16="http://schemas.microsoft.com/office/drawing/2014/main" id="{7EB52E10-B69B-49E5-A719-B9853611F7F6}"/>
              </a:ext>
            </a:extLst>
          </p:cNvPr>
          <p:cNvSpPr/>
          <p:nvPr/>
        </p:nvSpPr>
        <p:spPr>
          <a:xfrm>
            <a:off x="8009437" y="2050775"/>
            <a:ext cx="747132" cy="23640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9B1EA4F-D178-47DB-9249-0EF48ABF9CEF}"/>
              </a:ext>
            </a:extLst>
          </p:cNvPr>
          <p:cNvSpPr/>
          <p:nvPr/>
        </p:nvSpPr>
        <p:spPr>
          <a:xfrm>
            <a:off x="8021013" y="4545867"/>
            <a:ext cx="747130" cy="1526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2CB9A59-2C0F-4D23-96F9-B30BEC4E9A41}"/>
              </a:ext>
            </a:extLst>
          </p:cNvPr>
          <p:cNvSpPr txBox="1"/>
          <p:nvPr/>
        </p:nvSpPr>
        <p:spPr>
          <a:xfrm>
            <a:off x="7882592" y="1295206"/>
            <a:ext cx="100082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Label</a:t>
            </a:r>
          </a:p>
        </p:txBody>
      </p:sp>
      <p:sp>
        <p:nvSpPr>
          <p:cNvPr id="58" name="TextBox 57">
            <a:extLst>
              <a:ext uri="{FF2B5EF4-FFF2-40B4-BE49-F238E27FC236}">
                <a16:creationId xmlns:a16="http://schemas.microsoft.com/office/drawing/2014/main" id="{5AC6585D-4289-4A00-BCB7-96C2CAC3A2C6}"/>
              </a:ext>
            </a:extLst>
          </p:cNvPr>
          <p:cNvSpPr txBox="1"/>
          <p:nvPr/>
        </p:nvSpPr>
        <p:spPr>
          <a:xfrm>
            <a:off x="7248369" y="2181802"/>
            <a:ext cx="512956" cy="25545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1</a:t>
            </a:r>
          </a:p>
          <a:p>
            <a:pPr algn="ctr"/>
            <a:r>
              <a:rPr lang="en-US" sz="1600"/>
              <a:t>.</a:t>
            </a:r>
          </a:p>
          <a:p>
            <a:pPr algn="ctr"/>
            <a:r>
              <a:rPr lang="en-US" sz="1600"/>
              <a:t>.</a:t>
            </a:r>
          </a:p>
          <a:p>
            <a:pPr algn="ctr"/>
            <a:r>
              <a:rPr lang="en-US" sz="1600"/>
              <a:t>.</a:t>
            </a:r>
          </a:p>
          <a:p>
            <a:pPr algn="ctr"/>
            <a:r>
              <a:rPr lang="en-US" sz="1600"/>
              <a:t>2</a:t>
            </a:r>
          </a:p>
          <a:p>
            <a:pPr algn="ctr"/>
            <a:r>
              <a:rPr lang="en-US" sz="1600"/>
              <a:t>.</a:t>
            </a:r>
          </a:p>
          <a:p>
            <a:pPr algn="ctr"/>
            <a:r>
              <a:rPr lang="en-US" sz="1600"/>
              <a:t>.</a:t>
            </a:r>
          </a:p>
          <a:p>
            <a:pPr algn="ctr"/>
            <a:r>
              <a:rPr lang="en-US" sz="1600"/>
              <a:t>.</a:t>
            </a:r>
          </a:p>
          <a:p>
            <a:pPr algn="ctr"/>
            <a:endParaRPr lang="en-US" sz="1600"/>
          </a:p>
          <a:p>
            <a:pPr algn="ctr"/>
            <a:endParaRPr lang="en-US" sz="1600"/>
          </a:p>
        </p:txBody>
      </p:sp>
      <p:sp>
        <p:nvSpPr>
          <p:cNvPr id="59" name="TextBox 58">
            <a:extLst>
              <a:ext uri="{FF2B5EF4-FFF2-40B4-BE49-F238E27FC236}">
                <a16:creationId xmlns:a16="http://schemas.microsoft.com/office/drawing/2014/main" id="{8B829D76-9A2D-4F77-B7CE-23ECEF9AA5FA}"/>
              </a:ext>
            </a:extLst>
          </p:cNvPr>
          <p:cNvSpPr txBox="1"/>
          <p:nvPr/>
        </p:nvSpPr>
        <p:spPr>
          <a:xfrm>
            <a:off x="8140468" y="2167863"/>
            <a:ext cx="512956" cy="24622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1</a:t>
            </a:r>
          </a:p>
          <a:p>
            <a:pPr algn="ctr"/>
            <a:r>
              <a:rPr lang="en-US" sz="1400"/>
              <a:t>2</a:t>
            </a:r>
          </a:p>
          <a:p>
            <a:pPr algn="ctr"/>
            <a:r>
              <a:rPr lang="en-US" sz="1400"/>
              <a:t>.</a:t>
            </a:r>
          </a:p>
          <a:p>
            <a:pPr algn="ctr"/>
            <a:r>
              <a:rPr lang="en-US" sz="1400"/>
              <a:t>.</a:t>
            </a:r>
          </a:p>
          <a:p>
            <a:pPr algn="ctr"/>
            <a:r>
              <a:rPr lang="en-US" sz="1400"/>
              <a:t>12</a:t>
            </a:r>
          </a:p>
          <a:p>
            <a:pPr algn="ctr"/>
            <a:r>
              <a:rPr lang="en-US" sz="1400"/>
              <a:t>1</a:t>
            </a:r>
          </a:p>
          <a:p>
            <a:pPr algn="ctr"/>
            <a:r>
              <a:rPr lang="en-US" sz="1400"/>
              <a:t>2</a:t>
            </a:r>
          </a:p>
          <a:p>
            <a:pPr algn="ctr"/>
            <a:r>
              <a:rPr lang="en-US" sz="1400"/>
              <a:t>.</a:t>
            </a:r>
          </a:p>
          <a:p>
            <a:pPr algn="ctr"/>
            <a:r>
              <a:rPr lang="en-US" sz="1400"/>
              <a:t>.</a:t>
            </a:r>
          </a:p>
          <a:p>
            <a:pPr algn="ctr"/>
            <a:r>
              <a:rPr lang="en-US" sz="1400"/>
              <a:t>12</a:t>
            </a:r>
          </a:p>
          <a:p>
            <a:pPr algn="ctr"/>
            <a:endParaRPr lang="en-US" sz="1400"/>
          </a:p>
        </p:txBody>
      </p:sp>
      <p:sp>
        <p:nvSpPr>
          <p:cNvPr id="60" name="TextBox 59">
            <a:extLst>
              <a:ext uri="{FF2B5EF4-FFF2-40B4-BE49-F238E27FC236}">
                <a16:creationId xmlns:a16="http://schemas.microsoft.com/office/drawing/2014/main" id="{2D06AEB2-9DA7-4F84-A151-60F9587381C1}"/>
              </a:ext>
            </a:extLst>
          </p:cNvPr>
          <p:cNvSpPr txBox="1"/>
          <p:nvPr/>
        </p:nvSpPr>
        <p:spPr>
          <a:xfrm>
            <a:off x="7234430" y="4551436"/>
            <a:ext cx="512956"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9</a:t>
            </a:r>
          </a:p>
          <a:p>
            <a:pPr algn="ctr"/>
            <a:r>
              <a:rPr lang="en-US" sz="1400"/>
              <a:t>.</a:t>
            </a:r>
          </a:p>
          <a:p>
            <a:pPr algn="ctr"/>
            <a:r>
              <a:rPr lang="en-US" sz="1400"/>
              <a:t>.</a:t>
            </a:r>
          </a:p>
          <a:p>
            <a:pPr algn="ctr"/>
            <a:r>
              <a:rPr lang="en-US" sz="1400"/>
              <a:t>.</a:t>
            </a:r>
          </a:p>
          <a:p>
            <a:pPr algn="ctr"/>
            <a:r>
              <a:rPr lang="en-US" sz="1400"/>
              <a:t>10</a:t>
            </a:r>
          </a:p>
          <a:p>
            <a:pPr algn="ctr"/>
            <a:r>
              <a:rPr lang="en-US" sz="1400"/>
              <a:t>.</a:t>
            </a:r>
          </a:p>
          <a:p>
            <a:pPr algn="ctr"/>
            <a:r>
              <a:rPr lang="en-US" sz="1400"/>
              <a:t>.</a:t>
            </a:r>
          </a:p>
          <a:p>
            <a:pPr algn="ctr"/>
            <a:endParaRPr lang="en-US" sz="1400"/>
          </a:p>
          <a:p>
            <a:pPr algn="ctr"/>
            <a:endParaRPr lang="en-US" sz="1400"/>
          </a:p>
        </p:txBody>
      </p:sp>
      <p:sp>
        <p:nvSpPr>
          <p:cNvPr id="61" name="TextBox 60">
            <a:extLst>
              <a:ext uri="{FF2B5EF4-FFF2-40B4-BE49-F238E27FC236}">
                <a16:creationId xmlns:a16="http://schemas.microsoft.com/office/drawing/2014/main" id="{3DED2A5E-A9EA-4E28-8069-623162740A02}"/>
              </a:ext>
            </a:extLst>
          </p:cNvPr>
          <p:cNvSpPr txBox="1"/>
          <p:nvPr/>
        </p:nvSpPr>
        <p:spPr>
          <a:xfrm>
            <a:off x="8154408" y="4551436"/>
            <a:ext cx="512956"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1</a:t>
            </a:r>
          </a:p>
          <a:p>
            <a:pPr algn="ctr"/>
            <a:r>
              <a:rPr lang="en-US" sz="1400"/>
              <a:t>2</a:t>
            </a:r>
          </a:p>
          <a:p>
            <a:pPr algn="ctr"/>
            <a:r>
              <a:rPr lang="en-US" sz="1400"/>
              <a:t>.</a:t>
            </a:r>
          </a:p>
          <a:p>
            <a:pPr algn="ctr"/>
            <a:r>
              <a:rPr lang="en-US" sz="1400"/>
              <a:t>12</a:t>
            </a:r>
          </a:p>
          <a:p>
            <a:pPr algn="ctr"/>
            <a:r>
              <a:rPr lang="en-US" sz="1400"/>
              <a:t>1</a:t>
            </a:r>
          </a:p>
          <a:p>
            <a:pPr algn="ctr"/>
            <a:r>
              <a:rPr lang="en-US" sz="1400"/>
              <a:t>2</a:t>
            </a:r>
          </a:p>
          <a:p>
            <a:pPr algn="ctr"/>
            <a:r>
              <a:rPr lang="en-US" sz="1400"/>
              <a:t>.</a:t>
            </a:r>
          </a:p>
          <a:p>
            <a:pPr algn="ctr"/>
            <a:endParaRPr lang="en-US" sz="1400"/>
          </a:p>
          <a:p>
            <a:pPr algn="ctr"/>
            <a:endParaRPr lang="en-US" sz="1400"/>
          </a:p>
        </p:txBody>
      </p:sp>
      <p:cxnSp>
        <p:nvCxnSpPr>
          <p:cNvPr id="38" name="Straight Arrow Connector 37">
            <a:extLst>
              <a:ext uri="{FF2B5EF4-FFF2-40B4-BE49-F238E27FC236}">
                <a16:creationId xmlns:a16="http://schemas.microsoft.com/office/drawing/2014/main" id="{9881B98E-BAEA-FA4D-8A02-DF7C1F05AF73}"/>
              </a:ext>
            </a:extLst>
          </p:cNvPr>
          <p:cNvCxnSpPr>
            <a:cxnSpLocks/>
          </p:cNvCxnSpPr>
          <p:nvPr/>
        </p:nvCxnSpPr>
        <p:spPr>
          <a:xfrm flipH="1">
            <a:off x="8016373" y="1295206"/>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779237A-5641-9B41-9F0F-69014977BB15}"/>
              </a:ext>
            </a:extLst>
          </p:cNvPr>
          <p:cNvCxnSpPr>
            <a:cxnSpLocks/>
          </p:cNvCxnSpPr>
          <p:nvPr/>
        </p:nvCxnSpPr>
        <p:spPr>
          <a:xfrm flipH="1">
            <a:off x="8769079" y="1286574"/>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A3C2375-1CD3-734E-9879-8F5FD22BE263}"/>
              </a:ext>
            </a:extLst>
          </p:cNvPr>
          <p:cNvCxnSpPr>
            <a:cxnSpLocks/>
          </p:cNvCxnSpPr>
          <p:nvPr/>
        </p:nvCxnSpPr>
        <p:spPr>
          <a:xfrm flipV="1">
            <a:off x="8104190" y="1657359"/>
            <a:ext cx="565925" cy="5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605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8EE3E908-5445-E540-93FD-FFD4B3EA0678}"/>
              </a:ext>
            </a:extLst>
          </p:cNvPr>
          <p:cNvSpPr>
            <a:spLocks noGrp="1"/>
          </p:cNvSpPr>
          <p:nvPr>
            <p:ph idx="1"/>
          </p:nvPr>
        </p:nvSpPr>
        <p:spPr>
          <a:xfrm>
            <a:off x="756790" y="1171472"/>
            <a:ext cx="7543800" cy="5045063"/>
          </a:xfrm>
        </p:spPr>
        <p:txBody>
          <a:bodyPr vert="horz" lIns="68580" tIns="34290" rIns="68580" bIns="34290" rtlCol="0" anchor="t">
            <a:normAutofit/>
          </a:bodyPr>
          <a:lstStyle/>
          <a:p>
            <a:r>
              <a:rPr lang="en-US">
                <a:cs typeface="Arial"/>
              </a:rPr>
              <a:t>An unknown action 3 of subject 9 in test set (but we know the action is lying down)</a:t>
            </a:r>
          </a:p>
          <a:p>
            <a:r>
              <a:rPr lang="en-US">
                <a:cs typeface="Arial"/>
              </a:rPr>
              <a:t>Use DTW to find distance between the unknown action and 12 actions of subject 1 from master set</a:t>
            </a:r>
            <a:endParaRPr lang="en-US"/>
          </a:p>
          <a:p>
            <a:endParaRPr lang="en-US"/>
          </a:p>
        </p:txBody>
      </p:sp>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21</a:t>
            </a:fld>
            <a:endParaRPr lang="en-HK"/>
          </a:p>
        </p:txBody>
      </p:sp>
      <p:sp>
        <p:nvSpPr>
          <p:cNvPr id="21" name="TextBox 20">
            <a:extLst>
              <a:ext uri="{FF2B5EF4-FFF2-40B4-BE49-F238E27FC236}">
                <a16:creationId xmlns:a16="http://schemas.microsoft.com/office/drawing/2014/main" id="{F7F059EE-A40B-40BD-A5F7-13DE4CE387CF}"/>
              </a:ext>
            </a:extLst>
          </p:cNvPr>
          <p:cNvSpPr txBox="1"/>
          <p:nvPr/>
        </p:nvSpPr>
        <p:spPr>
          <a:xfrm>
            <a:off x="978707" y="2816496"/>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Master Set</a:t>
            </a:r>
          </a:p>
        </p:txBody>
      </p:sp>
      <p:sp>
        <p:nvSpPr>
          <p:cNvPr id="22" name="TextBox 21">
            <a:extLst>
              <a:ext uri="{FF2B5EF4-FFF2-40B4-BE49-F238E27FC236}">
                <a16:creationId xmlns:a16="http://schemas.microsoft.com/office/drawing/2014/main" id="{546ECBFD-C0BB-4C58-B905-32CC4362FFCB}"/>
              </a:ext>
            </a:extLst>
          </p:cNvPr>
          <p:cNvSpPr txBox="1"/>
          <p:nvPr/>
        </p:nvSpPr>
        <p:spPr>
          <a:xfrm>
            <a:off x="5501870" y="2813782"/>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Test Set</a:t>
            </a:r>
          </a:p>
        </p:txBody>
      </p:sp>
      <p:sp>
        <p:nvSpPr>
          <p:cNvPr id="45" name="TextBox 44">
            <a:extLst>
              <a:ext uri="{FF2B5EF4-FFF2-40B4-BE49-F238E27FC236}">
                <a16:creationId xmlns:a16="http://schemas.microsoft.com/office/drawing/2014/main" id="{9B26E47D-07BA-4BE9-AC30-94D3D3D0C21C}"/>
              </a:ext>
            </a:extLst>
          </p:cNvPr>
          <p:cNvSpPr txBox="1"/>
          <p:nvPr/>
        </p:nvSpPr>
        <p:spPr>
          <a:xfrm>
            <a:off x="4050680" y="5584181"/>
            <a:ext cx="1477991"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accent1"/>
                </a:solidFill>
              </a:rPr>
              <a:t>V.S.</a:t>
            </a:r>
          </a:p>
        </p:txBody>
      </p:sp>
      <p:sp>
        <p:nvSpPr>
          <p:cNvPr id="25" name="Title 24">
            <a:extLst>
              <a:ext uri="{FF2B5EF4-FFF2-40B4-BE49-F238E27FC236}">
                <a16:creationId xmlns:a16="http://schemas.microsoft.com/office/drawing/2014/main" id="{17C81925-D715-584C-93BB-D32977D2F213}"/>
              </a:ext>
            </a:extLst>
          </p:cNvPr>
          <p:cNvSpPr>
            <a:spLocks noGrp="1"/>
          </p:cNvSpPr>
          <p:nvPr>
            <p:ph type="title"/>
          </p:nvPr>
        </p:nvSpPr>
        <p:spPr/>
        <p:txBody>
          <a:bodyPr/>
          <a:lstStyle/>
          <a:p>
            <a:r>
              <a:rPr lang="en-US"/>
              <a:t>Methodology: Classification by DTW </a:t>
            </a:r>
          </a:p>
        </p:txBody>
      </p:sp>
      <p:sp>
        <p:nvSpPr>
          <p:cNvPr id="39" name="Oval 38">
            <a:extLst>
              <a:ext uri="{FF2B5EF4-FFF2-40B4-BE49-F238E27FC236}">
                <a16:creationId xmlns:a16="http://schemas.microsoft.com/office/drawing/2014/main" id="{F30B1B4E-6625-6843-B292-90E62E380E18}"/>
              </a:ext>
            </a:extLst>
          </p:cNvPr>
          <p:cNvSpPr/>
          <p:nvPr/>
        </p:nvSpPr>
        <p:spPr>
          <a:xfrm>
            <a:off x="207354" y="2569410"/>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075737-E766-47E4-B34D-B5E91EE9A45B}"/>
              </a:ext>
            </a:extLst>
          </p:cNvPr>
          <p:cNvSpPr/>
          <p:nvPr/>
        </p:nvSpPr>
        <p:spPr>
          <a:xfrm>
            <a:off x="4708789" y="2574394"/>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4AB02D-7DA8-9649-862A-667866F6A7C6}"/>
              </a:ext>
            </a:extLst>
          </p:cNvPr>
          <p:cNvSpPr/>
          <p:nvPr/>
        </p:nvSpPr>
        <p:spPr>
          <a:xfrm>
            <a:off x="5326626" y="5524243"/>
            <a:ext cx="532518" cy="923330"/>
          </a:xfrm>
          <a:prstGeom prst="rect">
            <a:avLst/>
          </a:prstGeom>
          <a:solidFill>
            <a:schemeClr val="bg1"/>
          </a:solidFill>
        </p:spPr>
        <p:txBody>
          <a:bodyPr wrap="none" lIns="91440" tIns="45720" rIns="91440" bIns="45720">
            <a:spAutoFit/>
          </a:bodyPr>
          <a:lstStyle/>
          <a:p>
            <a:pPr algn="ctr"/>
            <a:r>
              <a:rPr lang="en-US" sz="5400" b="1" cap="none" spc="0">
                <a:ln w="12700">
                  <a:solidFill>
                    <a:schemeClr val="accent5"/>
                  </a:solidFill>
                  <a:prstDash val="solid"/>
                </a:ln>
                <a:pattFill prst="wdUpDiag">
                  <a:fgClr>
                    <a:schemeClr val="accent1"/>
                  </a:fgClr>
                  <a:bgClr>
                    <a:schemeClr val="bg1"/>
                  </a:bgClr>
                </a:pattFill>
                <a:effectLst/>
              </a:rPr>
              <a:t>?</a:t>
            </a:r>
          </a:p>
        </p:txBody>
      </p:sp>
      <p:pic>
        <p:nvPicPr>
          <p:cNvPr id="47" name="Picture 46">
            <a:extLst>
              <a:ext uri="{FF2B5EF4-FFF2-40B4-BE49-F238E27FC236}">
                <a16:creationId xmlns:a16="http://schemas.microsoft.com/office/drawing/2014/main" id="{ACA17485-69AF-5141-8CF6-44093EF912A8}"/>
              </a:ext>
            </a:extLst>
          </p:cNvPr>
          <p:cNvPicPr>
            <a:picLocks noChangeAspect="1"/>
          </p:cNvPicPr>
          <p:nvPr/>
        </p:nvPicPr>
        <p:blipFill>
          <a:blip r:embed="rId2"/>
          <a:stretch>
            <a:fillRect/>
          </a:stretch>
        </p:blipFill>
        <p:spPr>
          <a:xfrm>
            <a:off x="3209432" y="4063784"/>
            <a:ext cx="609600" cy="609600"/>
          </a:xfrm>
          <a:prstGeom prst="rect">
            <a:avLst/>
          </a:prstGeom>
          <a:ln>
            <a:noFill/>
          </a:ln>
        </p:spPr>
      </p:pic>
      <p:pic>
        <p:nvPicPr>
          <p:cNvPr id="48" name="Picture 47">
            <a:extLst>
              <a:ext uri="{FF2B5EF4-FFF2-40B4-BE49-F238E27FC236}">
                <a16:creationId xmlns:a16="http://schemas.microsoft.com/office/drawing/2014/main" id="{C59E9C58-AD80-EE47-84A6-8BF40F4DD7E1}"/>
              </a:ext>
            </a:extLst>
          </p:cNvPr>
          <p:cNvPicPr>
            <a:picLocks noChangeAspect="1"/>
          </p:cNvPicPr>
          <p:nvPr/>
        </p:nvPicPr>
        <p:blipFill>
          <a:blip r:embed="rId2"/>
          <a:stretch>
            <a:fillRect/>
          </a:stretch>
        </p:blipFill>
        <p:spPr>
          <a:xfrm>
            <a:off x="2451501" y="4061558"/>
            <a:ext cx="609600" cy="609600"/>
          </a:xfrm>
          <a:prstGeom prst="rect">
            <a:avLst/>
          </a:prstGeom>
          <a:ln>
            <a:noFill/>
          </a:ln>
        </p:spPr>
      </p:pic>
      <p:pic>
        <p:nvPicPr>
          <p:cNvPr id="49" name="Picture 48">
            <a:extLst>
              <a:ext uri="{FF2B5EF4-FFF2-40B4-BE49-F238E27FC236}">
                <a16:creationId xmlns:a16="http://schemas.microsoft.com/office/drawing/2014/main" id="{D4F8B228-7578-A040-8BB0-C229960CC4DA}"/>
              </a:ext>
            </a:extLst>
          </p:cNvPr>
          <p:cNvPicPr>
            <a:picLocks noChangeAspect="1"/>
          </p:cNvPicPr>
          <p:nvPr/>
        </p:nvPicPr>
        <p:blipFill>
          <a:blip r:embed="rId2"/>
          <a:stretch>
            <a:fillRect/>
          </a:stretch>
        </p:blipFill>
        <p:spPr>
          <a:xfrm>
            <a:off x="1712212" y="4063599"/>
            <a:ext cx="609600" cy="609600"/>
          </a:xfrm>
          <a:prstGeom prst="rect">
            <a:avLst/>
          </a:prstGeom>
          <a:ln>
            <a:noFill/>
          </a:ln>
        </p:spPr>
      </p:pic>
      <p:pic>
        <p:nvPicPr>
          <p:cNvPr id="50" name="Picture 49">
            <a:extLst>
              <a:ext uri="{FF2B5EF4-FFF2-40B4-BE49-F238E27FC236}">
                <a16:creationId xmlns:a16="http://schemas.microsoft.com/office/drawing/2014/main" id="{AF55CB55-5CF1-A643-BB34-C049B8E932B2}"/>
              </a:ext>
            </a:extLst>
          </p:cNvPr>
          <p:cNvPicPr>
            <a:picLocks noChangeAspect="1"/>
          </p:cNvPicPr>
          <p:nvPr/>
        </p:nvPicPr>
        <p:blipFill>
          <a:blip r:embed="rId2"/>
          <a:stretch>
            <a:fillRect/>
          </a:stretch>
        </p:blipFill>
        <p:spPr>
          <a:xfrm>
            <a:off x="964975" y="4061169"/>
            <a:ext cx="609600" cy="609600"/>
          </a:xfrm>
          <a:prstGeom prst="rect">
            <a:avLst/>
          </a:prstGeom>
          <a:ln>
            <a:noFill/>
          </a:ln>
        </p:spPr>
      </p:pic>
      <p:pic>
        <p:nvPicPr>
          <p:cNvPr id="51" name="Picture 50">
            <a:extLst>
              <a:ext uri="{FF2B5EF4-FFF2-40B4-BE49-F238E27FC236}">
                <a16:creationId xmlns:a16="http://schemas.microsoft.com/office/drawing/2014/main" id="{11584889-2AE5-6146-B7C7-9FEAAF5E6D4A}"/>
              </a:ext>
            </a:extLst>
          </p:cNvPr>
          <p:cNvPicPr>
            <a:picLocks noChangeAspect="1"/>
          </p:cNvPicPr>
          <p:nvPr/>
        </p:nvPicPr>
        <p:blipFill>
          <a:blip r:embed="rId2"/>
          <a:stretch>
            <a:fillRect/>
          </a:stretch>
        </p:blipFill>
        <p:spPr>
          <a:xfrm>
            <a:off x="3230381" y="3315006"/>
            <a:ext cx="609600" cy="609600"/>
          </a:xfrm>
          <a:prstGeom prst="rect">
            <a:avLst/>
          </a:prstGeom>
          <a:ln>
            <a:noFill/>
          </a:ln>
        </p:spPr>
      </p:pic>
      <p:pic>
        <p:nvPicPr>
          <p:cNvPr id="52" name="Picture 51">
            <a:extLst>
              <a:ext uri="{FF2B5EF4-FFF2-40B4-BE49-F238E27FC236}">
                <a16:creationId xmlns:a16="http://schemas.microsoft.com/office/drawing/2014/main" id="{56A9D045-7028-B84D-8D5D-5FF33598F754}"/>
              </a:ext>
            </a:extLst>
          </p:cNvPr>
          <p:cNvPicPr>
            <a:picLocks noChangeAspect="1"/>
          </p:cNvPicPr>
          <p:nvPr/>
        </p:nvPicPr>
        <p:blipFill>
          <a:blip r:embed="rId2"/>
          <a:stretch>
            <a:fillRect/>
          </a:stretch>
        </p:blipFill>
        <p:spPr>
          <a:xfrm>
            <a:off x="2472450" y="3312778"/>
            <a:ext cx="609600" cy="609600"/>
          </a:xfrm>
          <a:prstGeom prst="rect">
            <a:avLst/>
          </a:prstGeom>
          <a:ln>
            <a:noFill/>
          </a:ln>
        </p:spPr>
      </p:pic>
      <p:pic>
        <p:nvPicPr>
          <p:cNvPr id="53" name="Picture 52">
            <a:extLst>
              <a:ext uri="{FF2B5EF4-FFF2-40B4-BE49-F238E27FC236}">
                <a16:creationId xmlns:a16="http://schemas.microsoft.com/office/drawing/2014/main" id="{DC5E8C6F-98E7-4F41-9E53-204ED70E40DD}"/>
              </a:ext>
            </a:extLst>
          </p:cNvPr>
          <p:cNvPicPr>
            <a:picLocks noChangeAspect="1"/>
          </p:cNvPicPr>
          <p:nvPr/>
        </p:nvPicPr>
        <p:blipFill>
          <a:blip r:embed="rId2"/>
          <a:stretch>
            <a:fillRect/>
          </a:stretch>
        </p:blipFill>
        <p:spPr>
          <a:xfrm>
            <a:off x="1733162" y="3314819"/>
            <a:ext cx="609600" cy="609600"/>
          </a:xfrm>
          <a:prstGeom prst="rect">
            <a:avLst/>
          </a:prstGeom>
          <a:ln>
            <a:noFill/>
          </a:ln>
        </p:spPr>
      </p:pic>
      <p:pic>
        <p:nvPicPr>
          <p:cNvPr id="56" name="Picture 55">
            <a:extLst>
              <a:ext uri="{FF2B5EF4-FFF2-40B4-BE49-F238E27FC236}">
                <a16:creationId xmlns:a16="http://schemas.microsoft.com/office/drawing/2014/main" id="{5911D9E5-B164-3D4A-816E-C07E5802D449}"/>
              </a:ext>
            </a:extLst>
          </p:cNvPr>
          <p:cNvPicPr>
            <a:picLocks noChangeAspect="1"/>
          </p:cNvPicPr>
          <p:nvPr/>
        </p:nvPicPr>
        <p:blipFill>
          <a:blip r:embed="rId2"/>
          <a:stretch>
            <a:fillRect/>
          </a:stretch>
        </p:blipFill>
        <p:spPr>
          <a:xfrm>
            <a:off x="213610" y="2405630"/>
            <a:ext cx="609600" cy="609600"/>
          </a:xfrm>
          <a:prstGeom prst="rect">
            <a:avLst/>
          </a:prstGeom>
          <a:ln>
            <a:noFill/>
          </a:ln>
        </p:spPr>
      </p:pic>
      <p:pic>
        <p:nvPicPr>
          <p:cNvPr id="57" name="Picture 56">
            <a:extLst>
              <a:ext uri="{FF2B5EF4-FFF2-40B4-BE49-F238E27FC236}">
                <a16:creationId xmlns:a16="http://schemas.microsoft.com/office/drawing/2014/main" id="{E80151FB-8F2C-1C4B-896B-232E11536227}"/>
              </a:ext>
            </a:extLst>
          </p:cNvPr>
          <p:cNvPicPr>
            <a:picLocks noChangeAspect="1"/>
          </p:cNvPicPr>
          <p:nvPr/>
        </p:nvPicPr>
        <p:blipFill>
          <a:blip r:embed="rId2"/>
          <a:stretch>
            <a:fillRect/>
          </a:stretch>
        </p:blipFill>
        <p:spPr>
          <a:xfrm>
            <a:off x="6912739" y="3451570"/>
            <a:ext cx="609600" cy="609600"/>
          </a:xfrm>
          <a:prstGeom prst="rect">
            <a:avLst/>
          </a:prstGeom>
          <a:ln>
            <a:noFill/>
          </a:ln>
        </p:spPr>
      </p:pic>
      <p:pic>
        <p:nvPicPr>
          <p:cNvPr id="59" name="Picture 58">
            <a:extLst>
              <a:ext uri="{FF2B5EF4-FFF2-40B4-BE49-F238E27FC236}">
                <a16:creationId xmlns:a16="http://schemas.microsoft.com/office/drawing/2014/main" id="{2FA4CD71-C4E5-4746-A00B-418F6667CC92}"/>
              </a:ext>
            </a:extLst>
          </p:cNvPr>
          <p:cNvPicPr>
            <a:picLocks noChangeAspect="1"/>
          </p:cNvPicPr>
          <p:nvPr/>
        </p:nvPicPr>
        <p:blipFill>
          <a:blip r:embed="rId2"/>
          <a:stretch>
            <a:fillRect/>
          </a:stretch>
        </p:blipFill>
        <p:spPr>
          <a:xfrm>
            <a:off x="4670864" y="2402942"/>
            <a:ext cx="609600" cy="609600"/>
          </a:xfrm>
          <a:prstGeom prst="rect">
            <a:avLst/>
          </a:prstGeom>
          <a:ln>
            <a:noFill/>
          </a:ln>
        </p:spPr>
      </p:pic>
      <p:pic>
        <p:nvPicPr>
          <p:cNvPr id="60" name="Picture 10">
            <a:extLst>
              <a:ext uri="{FF2B5EF4-FFF2-40B4-BE49-F238E27FC236}">
                <a16:creationId xmlns:a16="http://schemas.microsoft.com/office/drawing/2014/main" id="{922E9539-28F9-684E-924B-BEB7E6530B0D}"/>
              </a:ext>
            </a:extLst>
          </p:cNvPr>
          <p:cNvPicPr>
            <a:picLocks noChangeAspect="1"/>
          </p:cNvPicPr>
          <p:nvPr/>
        </p:nvPicPr>
        <p:blipFill>
          <a:blip r:embed="rId3"/>
          <a:stretch>
            <a:fillRect/>
          </a:stretch>
        </p:blipFill>
        <p:spPr>
          <a:xfrm>
            <a:off x="2835309" y="6042671"/>
            <a:ext cx="685800" cy="692944"/>
          </a:xfrm>
          <a:prstGeom prst="rect">
            <a:avLst/>
          </a:prstGeom>
        </p:spPr>
      </p:pic>
      <p:pic>
        <p:nvPicPr>
          <p:cNvPr id="61" name="Picture 12">
            <a:extLst>
              <a:ext uri="{FF2B5EF4-FFF2-40B4-BE49-F238E27FC236}">
                <a16:creationId xmlns:a16="http://schemas.microsoft.com/office/drawing/2014/main" id="{107915CB-2357-EE4D-9C9E-1497E078F58C}"/>
              </a:ext>
            </a:extLst>
          </p:cNvPr>
          <p:cNvPicPr>
            <a:picLocks noChangeAspect="1"/>
          </p:cNvPicPr>
          <p:nvPr/>
        </p:nvPicPr>
        <p:blipFill>
          <a:blip r:embed="rId4"/>
          <a:stretch>
            <a:fillRect/>
          </a:stretch>
        </p:blipFill>
        <p:spPr>
          <a:xfrm>
            <a:off x="1475892" y="6042671"/>
            <a:ext cx="685800" cy="685800"/>
          </a:xfrm>
          <a:prstGeom prst="rect">
            <a:avLst/>
          </a:prstGeom>
        </p:spPr>
      </p:pic>
      <p:pic>
        <p:nvPicPr>
          <p:cNvPr id="62" name="Picture 14" descr="A picture containing clipart&#10;&#10;Description generated with high confidence">
            <a:extLst>
              <a:ext uri="{FF2B5EF4-FFF2-40B4-BE49-F238E27FC236}">
                <a16:creationId xmlns:a16="http://schemas.microsoft.com/office/drawing/2014/main" id="{C288ED2E-3DED-0346-BF0D-5106A676F587}"/>
              </a:ext>
            </a:extLst>
          </p:cNvPr>
          <p:cNvPicPr>
            <a:picLocks noChangeAspect="1"/>
          </p:cNvPicPr>
          <p:nvPr/>
        </p:nvPicPr>
        <p:blipFill>
          <a:blip r:embed="rId5"/>
          <a:stretch>
            <a:fillRect/>
          </a:stretch>
        </p:blipFill>
        <p:spPr>
          <a:xfrm>
            <a:off x="761758" y="5227757"/>
            <a:ext cx="685800" cy="685800"/>
          </a:xfrm>
          <a:prstGeom prst="rect">
            <a:avLst/>
          </a:prstGeom>
        </p:spPr>
      </p:pic>
      <p:pic>
        <p:nvPicPr>
          <p:cNvPr id="63" name="Picture 16">
            <a:extLst>
              <a:ext uri="{FF2B5EF4-FFF2-40B4-BE49-F238E27FC236}">
                <a16:creationId xmlns:a16="http://schemas.microsoft.com/office/drawing/2014/main" id="{EB5C1868-B2D5-6D45-9BF9-EB80A10D1471}"/>
              </a:ext>
            </a:extLst>
          </p:cNvPr>
          <p:cNvPicPr>
            <a:picLocks noChangeAspect="1"/>
          </p:cNvPicPr>
          <p:nvPr/>
        </p:nvPicPr>
        <p:blipFill>
          <a:blip r:embed="rId6"/>
          <a:stretch>
            <a:fillRect/>
          </a:stretch>
        </p:blipFill>
        <p:spPr>
          <a:xfrm>
            <a:off x="2803236" y="5230021"/>
            <a:ext cx="685800" cy="685800"/>
          </a:xfrm>
          <a:prstGeom prst="rect">
            <a:avLst/>
          </a:prstGeom>
        </p:spPr>
      </p:pic>
      <p:pic>
        <p:nvPicPr>
          <p:cNvPr id="64" name="Picture 18">
            <a:extLst>
              <a:ext uri="{FF2B5EF4-FFF2-40B4-BE49-F238E27FC236}">
                <a16:creationId xmlns:a16="http://schemas.microsoft.com/office/drawing/2014/main" id="{F8A90DA1-F8EC-9F42-9C70-B34B71F929EC}"/>
              </a:ext>
            </a:extLst>
          </p:cNvPr>
          <p:cNvPicPr>
            <a:picLocks noChangeAspect="1"/>
          </p:cNvPicPr>
          <p:nvPr/>
        </p:nvPicPr>
        <p:blipFill>
          <a:blip r:embed="rId7"/>
          <a:stretch>
            <a:fillRect/>
          </a:stretch>
        </p:blipFill>
        <p:spPr>
          <a:xfrm>
            <a:off x="2152390" y="5230021"/>
            <a:ext cx="685800" cy="685800"/>
          </a:xfrm>
          <a:prstGeom prst="rect">
            <a:avLst/>
          </a:prstGeom>
        </p:spPr>
      </p:pic>
      <p:pic>
        <p:nvPicPr>
          <p:cNvPr id="65" name="Picture 22">
            <a:extLst>
              <a:ext uri="{FF2B5EF4-FFF2-40B4-BE49-F238E27FC236}">
                <a16:creationId xmlns:a16="http://schemas.microsoft.com/office/drawing/2014/main" id="{157EA4F6-74B7-4D48-932F-09B453C5BF76}"/>
              </a:ext>
            </a:extLst>
          </p:cNvPr>
          <p:cNvPicPr>
            <a:picLocks noChangeAspect="1"/>
          </p:cNvPicPr>
          <p:nvPr/>
        </p:nvPicPr>
        <p:blipFill>
          <a:blip r:embed="rId8"/>
          <a:stretch>
            <a:fillRect/>
          </a:stretch>
        </p:blipFill>
        <p:spPr>
          <a:xfrm>
            <a:off x="2123635" y="6045702"/>
            <a:ext cx="685800" cy="685800"/>
          </a:xfrm>
          <a:prstGeom prst="rect">
            <a:avLst/>
          </a:prstGeom>
        </p:spPr>
      </p:pic>
      <p:pic>
        <p:nvPicPr>
          <p:cNvPr id="66" name="Picture 24" descr="A picture containing object&#10;&#10;Description generated with high confidence">
            <a:extLst>
              <a:ext uri="{FF2B5EF4-FFF2-40B4-BE49-F238E27FC236}">
                <a16:creationId xmlns:a16="http://schemas.microsoft.com/office/drawing/2014/main" id="{A3F87C2B-1443-6B4E-9478-8D361237DD78}"/>
              </a:ext>
            </a:extLst>
          </p:cNvPr>
          <p:cNvPicPr>
            <a:picLocks noChangeAspect="1"/>
          </p:cNvPicPr>
          <p:nvPr/>
        </p:nvPicPr>
        <p:blipFill>
          <a:blip r:embed="rId9"/>
          <a:stretch>
            <a:fillRect/>
          </a:stretch>
        </p:blipFill>
        <p:spPr>
          <a:xfrm>
            <a:off x="3547130" y="6068018"/>
            <a:ext cx="685800" cy="685800"/>
          </a:xfrm>
          <a:prstGeom prst="rect">
            <a:avLst/>
          </a:prstGeom>
        </p:spPr>
      </p:pic>
      <p:pic>
        <p:nvPicPr>
          <p:cNvPr id="67" name="Picture 26">
            <a:extLst>
              <a:ext uri="{FF2B5EF4-FFF2-40B4-BE49-F238E27FC236}">
                <a16:creationId xmlns:a16="http://schemas.microsoft.com/office/drawing/2014/main" id="{F35583DB-EBC4-184F-9851-90B6EE579826}"/>
              </a:ext>
            </a:extLst>
          </p:cNvPr>
          <p:cNvPicPr>
            <a:picLocks noChangeAspect="1"/>
          </p:cNvPicPr>
          <p:nvPr/>
        </p:nvPicPr>
        <p:blipFill>
          <a:blip r:embed="rId10"/>
          <a:stretch>
            <a:fillRect/>
          </a:stretch>
        </p:blipFill>
        <p:spPr>
          <a:xfrm>
            <a:off x="1455845" y="5151593"/>
            <a:ext cx="685800" cy="685800"/>
          </a:xfrm>
          <a:prstGeom prst="rect">
            <a:avLst/>
          </a:prstGeom>
        </p:spPr>
      </p:pic>
      <p:pic>
        <p:nvPicPr>
          <p:cNvPr id="68" name="Picture 32">
            <a:extLst>
              <a:ext uri="{FF2B5EF4-FFF2-40B4-BE49-F238E27FC236}">
                <a16:creationId xmlns:a16="http://schemas.microsoft.com/office/drawing/2014/main" id="{D392353B-1E65-D74F-814E-A7900E72E03D}"/>
              </a:ext>
            </a:extLst>
          </p:cNvPr>
          <p:cNvPicPr>
            <a:picLocks noChangeAspect="1"/>
          </p:cNvPicPr>
          <p:nvPr/>
        </p:nvPicPr>
        <p:blipFill>
          <a:blip r:embed="rId11"/>
          <a:stretch>
            <a:fillRect/>
          </a:stretch>
        </p:blipFill>
        <p:spPr>
          <a:xfrm>
            <a:off x="814912" y="5970790"/>
            <a:ext cx="685800" cy="685800"/>
          </a:xfrm>
          <a:prstGeom prst="rect">
            <a:avLst/>
          </a:prstGeom>
        </p:spPr>
      </p:pic>
      <p:pic>
        <p:nvPicPr>
          <p:cNvPr id="69" name="Picture 34" descr="A close up of a logo&#10;&#10;Description generated with high confidence">
            <a:extLst>
              <a:ext uri="{FF2B5EF4-FFF2-40B4-BE49-F238E27FC236}">
                <a16:creationId xmlns:a16="http://schemas.microsoft.com/office/drawing/2014/main" id="{523F014A-63FA-2D41-B3B2-1241F07CF8B3}"/>
              </a:ext>
            </a:extLst>
          </p:cNvPr>
          <p:cNvPicPr>
            <a:picLocks noChangeAspect="1"/>
          </p:cNvPicPr>
          <p:nvPr/>
        </p:nvPicPr>
        <p:blipFill>
          <a:blip r:embed="rId12"/>
          <a:stretch>
            <a:fillRect/>
          </a:stretch>
        </p:blipFill>
        <p:spPr>
          <a:xfrm>
            <a:off x="254577" y="5970785"/>
            <a:ext cx="685800" cy="685800"/>
          </a:xfrm>
          <a:prstGeom prst="rect">
            <a:avLst/>
          </a:prstGeom>
        </p:spPr>
      </p:pic>
      <p:pic>
        <p:nvPicPr>
          <p:cNvPr id="70" name="Picture 38" descr="A picture containing saw&#10;&#10;Description generated with high confidence">
            <a:extLst>
              <a:ext uri="{FF2B5EF4-FFF2-40B4-BE49-F238E27FC236}">
                <a16:creationId xmlns:a16="http://schemas.microsoft.com/office/drawing/2014/main" id="{0BC87F8A-47B2-2740-9ECB-007C69503B1B}"/>
              </a:ext>
            </a:extLst>
          </p:cNvPr>
          <p:cNvPicPr>
            <a:picLocks noChangeAspect="1"/>
          </p:cNvPicPr>
          <p:nvPr/>
        </p:nvPicPr>
        <p:blipFill>
          <a:blip r:embed="rId13"/>
          <a:stretch>
            <a:fillRect/>
          </a:stretch>
        </p:blipFill>
        <p:spPr>
          <a:xfrm rot="7216187">
            <a:off x="3536061" y="5287349"/>
            <a:ext cx="685800" cy="685800"/>
          </a:xfrm>
          <a:prstGeom prst="rect">
            <a:avLst/>
          </a:prstGeom>
        </p:spPr>
      </p:pic>
      <p:pic>
        <p:nvPicPr>
          <p:cNvPr id="71" name="Picture 6" descr="A close up of a logo&#10;&#10;Description generated with high confidence">
            <a:extLst>
              <a:ext uri="{FF2B5EF4-FFF2-40B4-BE49-F238E27FC236}">
                <a16:creationId xmlns:a16="http://schemas.microsoft.com/office/drawing/2014/main" id="{FE23865A-CEFC-E340-8FD8-626166B74A2F}"/>
              </a:ext>
            </a:extLst>
          </p:cNvPr>
          <p:cNvPicPr>
            <a:picLocks noChangeAspect="1"/>
          </p:cNvPicPr>
          <p:nvPr/>
        </p:nvPicPr>
        <p:blipFill>
          <a:blip r:embed="rId14"/>
          <a:stretch>
            <a:fillRect/>
          </a:stretch>
        </p:blipFill>
        <p:spPr>
          <a:xfrm>
            <a:off x="254578" y="5226628"/>
            <a:ext cx="685800" cy="685800"/>
          </a:xfrm>
          <a:prstGeom prst="rect">
            <a:avLst/>
          </a:prstGeom>
        </p:spPr>
      </p:pic>
    </p:spTree>
    <p:extLst>
      <p:ext uri="{BB962C8B-B14F-4D97-AF65-F5344CB8AC3E}">
        <p14:creationId xmlns:p14="http://schemas.microsoft.com/office/powerpoint/2010/main" val="249275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22</a:t>
            </a:fld>
            <a:endParaRPr lang="en-HK"/>
          </a:p>
        </p:txBody>
      </p:sp>
      <p:pic>
        <p:nvPicPr>
          <p:cNvPr id="24" name="Picture 24" descr="A screenshot of a social media post&#10;&#10;Description generated with very high confidence">
            <a:extLst>
              <a:ext uri="{FF2B5EF4-FFF2-40B4-BE49-F238E27FC236}">
                <a16:creationId xmlns:a16="http://schemas.microsoft.com/office/drawing/2014/main" id="{DFE42EF7-BBB9-4A6B-B5BA-73B428DA7E87}"/>
              </a:ext>
            </a:extLst>
          </p:cNvPr>
          <p:cNvPicPr>
            <a:picLocks noChangeAspect="1"/>
          </p:cNvPicPr>
          <p:nvPr/>
        </p:nvPicPr>
        <p:blipFill>
          <a:blip r:embed="rId2"/>
          <a:stretch>
            <a:fillRect/>
          </a:stretch>
        </p:blipFill>
        <p:spPr>
          <a:xfrm>
            <a:off x="497457" y="2361566"/>
            <a:ext cx="8163464" cy="4147698"/>
          </a:xfrm>
          <a:prstGeom prst="rect">
            <a:avLst/>
          </a:prstGeom>
        </p:spPr>
      </p:pic>
      <p:sp>
        <p:nvSpPr>
          <p:cNvPr id="5" name="Title 4">
            <a:extLst>
              <a:ext uri="{FF2B5EF4-FFF2-40B4-BE49-F238E27FC236}">
                <a16:creationId xmlns:a16="http://schemas.microsoft.com/office/drawing/2014/main" id="{FEAE5D2A-7A39-B84D-83EA-81D89829EE10}"/>
              </a:ext>
            </a:extLst>
          </p:cNvPr>
          <p:cNvSpPr>
            <a:spLocks noGrp="1"/>
          </p:cNvSpPr>
          <p:nvPr>
            <p:ph type="title"/>
          </p:nvPr>
        </p:nvSpPr>
        <p:spPr/>
        <p:txBody>
          <a:bodyPr/>
          <a:lstStyle/>
          <a:p>
            <a:r>
              <a:rPr lang="en-US"/>
              <a:t>Methodology: Classification by DTW </a:t>
            </a:r>
          </a:p>
        </p:txBody>
      </p:sp>
      <p:sp>
        <p:nvSpPr>
          <p:cNvPr id="9" name="Content Placeholder 2">
            <a:extLst>
              <a:ext uri="{FF2B5EF4-FFF2-40B4-BE49-F238E27FC236}">
                <a16:creationId xmlns:a16="http://schemas.microsoft.com/office/drawing/2014/main" id="{F0E151AE-32BC-B640-BF7F-1F76371EA39B}"/>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An unknown action 3 of subject 9 in test set (but we know the action is lying down)</a:t>
            </a:r>
          </a:p>
          <a:p>
            <a:r>
              <a:rPr lang="en-US">
                <a:cs typeface="Arial"/>
              </a:rPr>
              <a:t>Use DTW to find distance between the unknown action and 12 actions of subject 1 from master set</a:t>
            </a:r>
            <a:endParaRPr lang="en-US"/>
          </a:p>
          <a:p>
            <a:endParaRPr lang="en-US"/>
          </a:p>
        </p:txBody>
      </p:sp>
      <p:sp>
        <p:nvSpPr>
          <p:cNvPr id="10" name="Rectangle 9">
            <a:extLst>
              <a:ext uri="{FF2B5EF4-FFF2-40B4-BE49-F238E27FC236}">
                <a16:creationId xmlns:a16="http://schemas.microsoft.com/office/drawing/2014/main" id="{047773B2-A43F-0F4B-92FF-917C87F01F3A}"/>
              </a:ext>
            </a:extLst>
          </p:cNvPr>
          <p:cNvSpPr/>
          <p:nvPr/>
        </p:nvSpPr>
        <p:spPr>
          <a:xfrm>
            <a:off x="427807" y="3405600"/>
            <a:ext cx="8288386" cy="30501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8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8EE3E908-5445-E540-93FD-FFD4B3EA0678}"/>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Repeat same steps and find distances between 12 actions of subject 2 &amp; the unknown action of subject 9</a:t>
            </a:r>
            <a:endParaRPr lang="en-US"/>
          </a:p>
        </p:txBody>
      </p:sp>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23</a:t>
            </a:fld>
            <a:endParaRPr lang="en-HK"/>
          </a:p>
        </p:txBody>
      </p:sp>
      <p:sp>
        <p:nvSpPr>
          <p:cNvPr id="25" name="Title 24">
            <a:extLst>
              <a:ext uri="{FF2B5EF4-FFF2-40B4-BE49-F238E27FC236}">
                <a16:creationId xmlns:a16="http://schemas.microsoft.com/office/drawing/2014/main" id="{17C81925-D715-584C-93BB-D32977D2F213}"/>
              </a:ext>
            </a:extLst>
          </p:cNvPr>
          <p:cNvSpPr>
            <a:spLocks noGrp="1"/>
          </p:cNvSpPr>
          <p:nvPr>
            <p:ph type="title"/>
          </p:nvPr>
        </p:nvSpPr>
        <p:spPr/>
        <p:txBody>
          <a:bodyPr/>
          <a:lstStyle/>
          <a:p>
            <a:r>
              <a:rPr lang="en-US"/>
              <a:t>Methodology: Classification by DTW </a:t>
            </a:r>
          </a:p>
        </p:txBody>
      </p:sp>
      <p:sp>
        <p:nvSpPr>
          <p:cNvPr id="56" name="TextBox 55">
            <a:extLst>
              <a:ext uri="{FF2B5EF4-FFF2-40B4-BE49-F238E27FC236}">
                <a16:creationId xmlns:a16="http://schemas.microsoft.com/office/drawing/2014/main" id="{574F6A67-0089-4444-81E3-12AC8108398B}"/>
              </a:ext>
            </a:extLst>
          </p:cNvPr>
          <p:cNvSpPr txBox="1"/>
          <p:nvPr/>
        </p:nvSpPr>
        <p:spPr>
          <a:xfrm>
            <a:off x="4107833" y="5027326"/>
            <a:ext cx="1477991"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accent1"/>
                </a:solidFill>
              </a:rPr>
              <a:t>V.S.</a:t>
            </a:r>
          </a:p>
        </p:txBody>
      </p:sp>
      <p:sp>
        <p:nvSpPr>
          <p:cNvPr id="57" name="Rectangle 56">
            <a:extLst>
              <a:ext uri="{FF2B5EF4-FFF2-40B4-BE49-F238E27FC236}">
                <a16:creationId xmlns:a16="http://schemas.microsoft.com/office/drawing/2014/main" id="{DD9A38C9-EC58-F54F-BE42-2347FBA6F1E7}"/>
              </a:ext>
            </a:extLst>
          </p:cNvPr>
          <p:cNvSpPr/>
          <p:nvPr/>
        </p:nvSpPr>
        <p:spPr>
          <a:xfrm>
            <a:off x="5383777" y="4967387"/>
            <a:ext cx="532518" cy="923330"/>
          </a:xfrm>
          <a:prstGeom prst="rect">
            <a:avLst/>
          </a:prstGeom>
          <a:solidFill>
            <a:schemeClr val="bg1"/>
          </a:solidFill>
        </p:spPr>
        <p:txBody>
          <a:bodyPr wrap="none" lIns="91440" tIns="45720" rIns="91440" bIns="45720">
            <a:spAutoFit/>
          </a:bodyPr>
          <a:lstStyle/>
          <a:p>
            <a:pPr algn="ctr"/>
            <a:r>
              <a:rPr lang="en-US" sz="5400" b="1" cap="none" spc="0">
                <a:ln w="12700">
                  <a:solidFill>
                    <a:schemeClr val="accent5"/>
                  </a:solidFill>
                  <a:prstDash val="solid"/>
                </a:ln>
                <a:pattFill prst="wdUpDiag">
                  <a:fgClr>
                    <a:schemeClr val="accent1"/>
                  </a:fgClr>
                  <a:bgClr>
                    <a:schemeClr val="bg1"/>
                  </a:bgClr>
                </a:pattFill>
                <a:effectLst/>
              </a:rPr>
              <a:t>?</a:t>
            </a:r>
          </a:p>
        </p:txBody>
      </p:sp>
      <p:sp>
        <p:nvSpPr>
          <p:cNvPr id="58" name="TextBox 57">
            <a:extLst>
              <a:ext uri="{FF2B5EF4-FFF2-40B4-BE49-F238E27FC236}">
                <a16:creationId xmlns:a16="http://schemas.microsoft.com/office/drawing/2014/main" id="{90922239-F9E0-174D-97D7-1A1FE6002A00}"/>
              </a:ext>
            </a:extLst>
          </p:cNvPr>
          <p:cNvSpPr txBox="1"/>
          <p:nvPr/>
        </p:nvSpPr>
        <p:spPr>
          <a:xfrm>
            <a:off x="963973" y="223114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Master Set</a:t>
            </a:r>
          </a:p>
        </p:txBody>
      </p:sp>
      <p:sp>
        <p:nvSpPr>
          <p:cNvPr id="59" name="TextBox 58">
            <a:extLst>
              <a:ext uri="{FF2B5EF4-FFF2-40B4-BE49-F238E27FC236}">
                <a16:creationId xmlns:a16="http://schemas.microsoft.com/office/drawing/2014/main" id="{C49F1D59-F28D-4344-BC63-7C3ED6564F4F}"/>
              </a:ext>
            </a:extLst>
          </p:cNvPr>
          <p:cNvSpPr txBox="1"/>
          <p:nvPr/>
        </p:nvSpPr>
        <p:spPr>
          <a:xfrm>
            <a:off x="5487138" y="2228427"/>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Test Set</a:t>
            </a:r>
          </a:p>
        </p:txBody>
      </p:sp>
      <p:sp>
        <p:nvSpPr>
          <p:cNvPr id="60" name="Oval 59">
            <a:extLst>
              <a:ext uri="{FF2B5EF4-FFF2-40B4-BE49-F238E27FC236}">
                <a16:creationId xmlns:a16="http://schemas.microsoft.com/office/drawing/2014/main" id="{3FBFCB3F-BD0D-6A46-90B0-F24C3D50E305}"/>
              </a:ext>
            </a:extLst>
          </p:cNvPr>
          <p:cNvSpPr/>
          <p:nvPr/>
        </p:nvSpPr>
        <p:spPr>
          <a:xfrm>
            <a:off x="192620" y="1984055"/>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4B6CF86-FFEE-E44E-9BD2-0B46D7A38F2C}"/>
              </a:ext>
            </a:extLst>
          </p:cNvPr>
          <p:cNvSpPr/>
          <p:nvPr/>
        </p:nvSpPr>
        <p:spPr>
          <a:xfrm>
            <a:off x="4694052" y="1989039"/>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022FEA0-DA5B-CE41-9723-BF1C968B7203}"/>
              </a:ext>
            </a:extLst>
          </p:cNvPr>
          <p:cNvPicPr>
            <a:picLocks noChangeAspect="1"/>
          </p:cNvPicPr>
          <p:nvPr/>
        </p:nvPicPr>
        <p:blipFill>
          <a:blip r:embed="rId2"/>
          <a:stretch>
            <a:fillRect/>
          </a:stretch>
        </p:blipFill>
        <p:spPr>
          <a:xfrm>
            <a:off x="3194698" y="3478429"/>
            <a:ext cx="609600" cy="609600"/>
          </a:xfrm>
          <a:prstGeom prst="rect">
            <a:avLst/>
          </a:prstGeom>
          <a:ln>
            <a:noFill/>
          </a:ln>
        </p:spPr>
      </p:pic>
      <p:pic>
        <p:nvPicPr>
          <p:cNvPr id="63" name="Picture 62">
            <a:extLst>
              <a:ext uri="{FF2B5EF4-FFF2-40B4-BE49-F238E27FC236}">
                <a16:creationId xmlns:a16="http://schemas.microsoft.com/office/drawing/2014/main" id="{4BF73279-BC04-DB46-9B47-82E2F62E9CC6}"/>
              </a:ext>
            </a:extLst>
          </p:cNvPr>
          <p:cNvPicPr>
            <a:picLocks noChangeAspect="1"/>
          </p:cNvPicPr>
          <p:nvPr/>
        </p:nvPicPr>
        <p:blipFill>
          <a:blip r:embed="rId2"/>
          <a:stretch>
            <a:fillRect/>
          </a:stretch>
        </p:blipFill>
        <p:spPr>
          <a:xfrm>
            <a:off x="2436767" y="3476202"/>
            <a:ext cx="609600" cy="609600"/>
          </a:xfrm>
          <a:prstGeom prst="rect">
            <a:avLst/>
          </a:prstGeom>
          <a:ln>
            <a:noFill/>
          </a:ln>
        </p:spPr>
      </p:pic>
      <p:pic>
        <p:nvPicPr>
          <p:cNvPr id="64" name="Picture 63">
            <a:extLst>
              <a:ext uri="{FF2B5EF4-FFF2-40B4-BE49-F238E27FC236}">
                <a16:creationId xmlns:a16="http://schemas.microsoft.com/office/drawing/2014/main" id="{16C095CD-1050-5448-8849-1FCDF75F57DA}"/>
              </a:ext>
            </a:extLst>
          </p:cNvPr>
          <p:cNvPicPr>
            <a:picLocks noChangeAspect="1"/>
          </p:cNvPicPr>
          <p:nvPr/>
        </p:nvPicPr>
        <p:blipFill>
          <a:blip r:embed="rId2"/>
          <a:stretch>
            <a:fillRect/>
          </a:stretch>
        </p:blipFill>
        <p:spPr>
          <a:xfrm>
            <a:off x="1697478" y="3478243"/>
            <a:ext cx="609600" cy="609600"/>
          </a:xfrm>
          <a:prstGeom prst="rect">
            <a:avLst/>
          </a:prstGeom>
          <a:ln>
            <a:noFill/>
          </a:ln>
        </p:spPr>
      </p:pic>
      <p:pic>
        <p:nvPicPr>
          <p:cNvPr id="65" name="Picture 64">
            <a:extLst>
              <a:ext uri="{FF2B5EF4-FFF2-40B4-BE49-F238E27FC236}">
                <a16:creationId xmlns:a16="http://schemas.microsoft.com/office/drawing/2014/main" id="{893F15A5-5C41-A64E-8624-A6BA7C3B9E7E}"/>
              </a:ext>
            </a:extLst>
          </p:cNvPr>
          <p:cNvPicPr>
            <a:picLocks noChangeAspect="1"/>
          </p:cNvPicPr>
          <p:nvPr/>
        </p:nvPicPr>
        <p:blipFill>
          <a:blip r:embed="rId2"/>
          <a:stretch>
            <a:fillRect/>
          </a:stretch>
        </p:blipFill>
        <p:spPr>
          <a:xfrm>
            <a:off x="950240" y="3475814"/>
            <a:ext cx="609600" cy="609600"/>
          </a:xfrm>
          <a:prstGeom prst="rect">
            <a:avLst/>
          </a:prstGeom>
          <a:ln>
            <a:noFill/>
          </a:ln>
        </p:spPr>
      </p:pic>
      <p:pic>
        <p:nvPicPr>
          <p:cNvPr id="66" name="Picture 65">
            <a:extLst>
              <a:ext uri="{FF2B5EF4-FFF2-40B4-BE49-F238E27FC236}">
                <a16:creationId xmlns:a16="http://schemas.microsoft.com/office/drawing/2014/main" id="{91DCA063-46A6-BA4D-9E71-C195CEE60D1C}"/>
              </a:ext>
            </a:extLst>
          </p:cNvPr>
          <p:cNvPicPr>
            <a:picLocks noChangeAspect="1"/>
          </p:cNvPicPr>
          <p:nvPr/>
        </p:nvPicPr>
        <p:blipFill>
          <a:blip r:embed="rId2"/>
          <a:stretch>
            <a:fillRect/>
          </a:stretch>
        </p:blipFill>
        <p:spPr>
          <a:xfrm>
            <a:off x="3215647" y="2729650"/>
            <a:ext cx="609600" cy="609600"/>
          </a:xfrm>
          <a:prstGeom prst="rect">
            <a:avLst/>
          </a:prstGeom>
          <a:ln>
            <a:noFill/>
          </a:ln>
        </p:spPr>
      </p:pic>
      <p:pic>
        <p:nvPicPr>
          <p:cNvPr id="67" name="Picture 66">
            <a:extLst>
              <a:ext uri="{FF2B5EF4-FFF2-40B4-BE49-F238E27FC236}">
                <a16:creationId xmlns:a16="http://schemas.microsoft.com/office/drawing/2014/main" id="{7A57A60B-4778-9D4F-A3AC-2C7FAFA88C52}"/>
              </a:ext>
            </a:extLst>
          </p:cNvPr>
          <p:cNvPicPr>
            <a:picLocks noChangeAspect="1"/>
          </p:cNvPicPr>
          <p:nvPr/>
        </p:nvPicPr>
        <p:blipFill>
          <a:blip r:embed="rId2"/>
          <a:stretch>
            <a:fillRect/>
          </a:stretch>
        </p:blipFill>
        <p:spPr>
          <a:xfrm>
            <a:off x="2457716" y="2727423"/>
            <a:ext cx="609600" cy="609600"/>
          </a:xfrm>
          <a:prstGeom prst="rect">
            <a:avLst/>
          </a:prstGeom>
          <a:ln>
            <a:noFill/>
          </a:ln>
        </p:spPr>
      </p:pic>
      <p:pic>
        <p:nvPicPr>
          <p:cNvPr id="69" name="Picture 68">
            <a:extLst>
              <a:ext uri="{FF2B5EF4-FFF2-40B4-BE49-F238E27FC236}">
                <a16:creationId xmlns:a16="http://schemas.microsoft.com/office/drawing/2014/main" id="{B3789DFC-D900-7A45-92F1-274E78B2BABC}"/>
              </a:ext>
            </a:extLst>
          </p:cNvPr>
          <p:cNvPicPr>
            <a:picLocks noChangeAspect="1"/>
          </p:cNvPicPr>
          <p:nvPr/>
        </p:nvPicPr>
        <p:blipFill>
          <a:blip r:embed="rId2"/>
          <a:stretch>
            <a:fillRect/>
          </a:stretch>
        </p:blipFill>
        <p:spPr>
          <a:xfrm>
            <a:off x="971189" y="2727035"/>
            <a:ext cx="609600" cy="609600"/>
          </a:xfrm>
          <a:prstGeom prst="rect">
            <a:avLst/>
          </a:prstGeom>
          <a:ln>
            <a:noFill/>
          </a:ln>
        </p:spPr>
      </p:pic>
      <p:pic>
        <p:nvPicPr>
          <p:cNvPr id="70" name="Picture 69">
            <a:extLst>
              <a:ext uri="{FF2B5EF4-FFF2-40B4-BE49-F238E27FC236}">
                <a16:creationId xmlns:a16="http://schemas.microsoft.com/office/drawing/2014/main" id="{888F84B6-0841-8647-8AAB-A76FB26E0FAA}"/>
              </a:ext>
            </a:extLst>
          </p:cNvPr>
          <p:cNvPicPr>
            <a:picLocks noChangeAspect="1"/>
          </p:cNvPicPr>
          <p:nvPr/>
        </p:nvPicPr>
        <p:blipFill>
          <a:blip r:embed="rId2"/>
          <a:stretch>
            <a:fillRect/>
          </a:stretch>
        </p:blipFill>
        <p:spPr>
          <a:xfrm>
            <a:off x="198876" y="1820275"/>
            <a:ext cx="609600" cy="609600"/>
          </a:xfrm>
          <a:prstGeom prst="rect">
            <a:avLst/>
          </a:prstGeom>
          <a:ln>
            <a:noFill/>
          </a:ln>
        </p:spPr>
      </p:pic>
      <p:pic>
        <p:nvPicPr>
          <p:cNvPr id="71" name="Picture 70">
            <a:extLst>
              <a:ext uri="{FF2B5EF4-FFF2-40B4-BE49-F238E27FC236}">
                <a16:creationId xmlns:a16="http://schemas.microsoft.com/office/drawing/2014/main" id="{0160875E-5FB3-3E40-B955-D99231330D9C}"/>
              </a:ext>
            </a:extLst>
          </p:cNvPr>
          <p:cNvPicPr>
            <a:picLocks noChangeAspect="1"/>
          </p:cNvPicPr>
          <p:nvPr/>
        </p:nvPicPr>
        <p:blipFill>
          <a:blip r:embed="rId2"/>
          <a:stretch>
            <a:fillRect/>
          </a:stretch>
        </p:blipFill>
        <p:spPr>
          <a:xfrm>
            <a:off x="6898004" y="2866214"/>
            <a:ext cx="609600" cy="609600"/>
          </a:xfrm>
          <a:prstGeom prst="rect">
            <a:avLst/>
          </a:prstGeom>
          <a:ln>
            <a:noFill/>
          </a:ln>
        </p:spPr>
      </p:pic>
      <p:pic>
        <p:nvPicPr>
          <p:cNvPr id="72" name="Picture 71">
            <a:extLst>
              <a:ext uri="{FF2B5EF4-FFF2-40B4-BE49-F238E27FC236}">
                <a16:creationId xmlns:a16="http://schemas.microsoft.com/office/drawing/2014/main" id="{40064B1F-59A2-674B-AD26-555FDA3CB592}"/>
              </a:ext>
            </a:extLst>
          </p:cNvPr>
          <p:cNvPicPr>
            <a:picLocks noChangeAspect="1"/>
          </p:cNvPicPr>
          <p:nvPr/>
        </p:nvPicPr>
        <p:blipFill>
          <a:blip r:embed="rId2"/>
          <a:stretch>
            <a:fillRect/>
          </a:stretch>
        </p:blipFill>
        <p:spPr>
          <a:xfrm>
            <a:off x="4656131" y="1817587"/>
            <a:ext cx="609600" cy="609600"/>
          </a:xfrm>
          <a:prstGeom prst="rect">
            <a:avLst/>
          </a:prstGeom>
          <a:ln>
            <a:noFill/>
          </a:ln>
        </p:spPr>
      </p:pic>
      <p:pic>
        <p:nvPicPr>
          <p:cNvPr id="73" name="Picture 10">
            <a:extLst>
              <a:ext uri="{FF2B5EF4-FFF2-40B4-BE49-F238E27FC236}">
                <a16:creationId xmlns:a16="http://schemas.microsoft.com/office/drawing/2014/main" id="{E01FDF1C-C569-7A45-833E-FCB0EF7D6525}"/>
              </a:ext>
            </a:extLst>
          </p:cNvPr>
          <p:cNvPicPr>
            <a:picLocks noChangeAspect="1"/>
          </p:cNvPicPr>
          <p:nvPr/>
        </p:nvPicPr>
        <p:blipFill>
          <a:blip r:embed="rId3"/>
          <a:stretch>
            <a:fillRect/>
          </a:stretch>
        </p:blipFill>
        <p:spPr>
          <a:xfrm>
            <a:off x="2892462" y="5605085"/>
            <a:ext cx="685800" cy="692944"/>
          </a:xfrm>
          <a:prstGeom prst="rect">
            <a:avLst/>
          </a:prstGeom>
        </p:spPr>
      </p:pic>
      <p:pic>
        <p:nvPicPr>
          <p:cNvPr id="74" name="Picture 12">
            <a:extLst>
              <a:ext uri="{FF2B5EF4-FFF2-40B4-BE49-F238E27FC236}">
                <a16:creationId xmlns:a16="http://schemas.microsoft.com/office/drawing/2014/main" id="{D3C6EC1F-D2BA-AF4A-9F6B-232923B20309}"/>
              </a:ext>
            </a:extLst>
          </p:cNvPr>
          <p:cNvPicPr>
            <a:picLocks noChangeAspect="1"/>
          </p:cNvPicPr>
          <p:nvPr/>
        </p:nvPicPr>
        <p:blipFill>
          <a:blip r:embed="rId4"/>
          <a:stretch>
            <a:fillRect/>
          </a:stretch>
        </p:blipFill>
        <p:spPr>
          <a:xfrm>
            <a:off x="1533045" y="5605085"/>
            <a:ext cx="685800" cy="685800"/>
          </a:xfrm>
          <a:prstGeom prst="rect">
            <a:avLst/>
          </a:prstGeom>
        </p:spPr>
      </p:pic>
      <p:pic>
        <p:nvPicPr>
          <p:cNvPr id="75" name="Picture 14" descr="A picture containing clipart&#10;&#10;Description generated with high confidence">
            <a:extLst>
              <a:ext uri="{FF2B5EF4-FFF2-40B4-BE49-F238E27FC236}">
                <a16:creationId xmlns:a16="http://schemas.microsoft.com/office/drawing/2014/main" id="{1D8A1E11-8564-C244-B31E-81945580BD70}"/>
              </a:ext>
            </a:extLst>
          </p:cNvPr>
          <p:cNvPicPr>
            <a:picLocks noChangeAspect="1"/>
          </p:cNvPicPr>
          <p:nvPr/>
        </p:nvPicPr>
        <p:blipFill>
          <a:blip r:embed="rId5"/>
          <a:stretch>
            <a:fillRect/>
          </a:stretch>
        </p:blipFill>
        <p:spPr>
          <a:xfrm>
            <a:off x="818911" y="4790167"/>
            <a:ext cx="685800" cy="685800"/>
          </a:xfrm>
          <a:prstGeom prst="rect">
            <a:avLst/>
          </a:prstGeom>
        </p:spPr>
      </p:pic>
      <p:pic>
        <p:nvPicPr>
          <p:cNvPr id="76" name="Picture 16">
            <a:extLst>
              <a:ext uri="{FF2B5EF4-FFF2-40B4-BE49-F238E27FC236}">
                <a16:creationId xmlns:a16="http://schemas.microsoft.com/office/drawing/2014/main" id="{D0783576-1F40-B24A-AF8F-4D87F8F8451A}"/>
              </a:ext>
            </a:extLst>
          </p:cNvPr>
          <p:cNvPicPr>
            <a:picLocks noChangeAspect="1"/>
          </p:cNvPicPr>
          <p:nvPr/>
        </p:nvPicPr>
        <p:blipFill>
          <a:blip r:embed="rId6"/>
          <a:stretch>
            <a:fillRect/>
          </a:stretch>
        </p:blipFill>
        <p:spPr>
          <a:xfrm>
            <a:off x="2860389" y="4792430"/>
            <a:ext cx="685800" cy="685800"/>
          </a:xfrm>
          <a:prstGeom prst="rect">
            <a:avLst/>
          </a:prstGeom>
        </p:spPr>
      </p:pic>
      <p:pic>
        <p:nvPicPr>
          <p:cNvPr id="77" name="Picture 18">
            <a:extLst>
              <a:ext uri="{FF2B5EF4-FFF2-40B4-BE49-F238E27FC236}">
                <a16:creationId xmlns:a16="http://schemas.microsoft.com/office/drawing/2014/main" id="{55E22B99-9B37-314C-9D78-94019F69289F}"/>
              </a:ext>
            </a:extLst>
          </p:cNvPr>
          <p:cNvPicPr>
            <a:picLocks noChangeAspect="1"/>
          </p:cNvPicPr>
          <p:nvPr/>
        </p:nvPicPr>
        <p:blipFill>
          <a:blip r:embed="rId7"/>
          <a:stretch>
            <a:fillRect/>
          </a:stretch>
        </p:blipFill>
        <p:spPr>
          <a:xfrm>
            <a:off x="2209542" y="4792430"/>
            <a:ext cx="685800" cy="685800"/>
          </a:xfrm>
          <a:prstGeom prst="rect">
            <a:avLst/>
          </a:prstGeom>
        </p:spPr>
      </p:pic>
      <p:pic>
        <p:nvPicPr>
          <p:cNvPr id="78" name="Picture 22">
            <a:extLst>
              <a:ext uri="{FF2B5EF4-FFF2-40B4-BE49-F238E27FC236}">
                <a16:creationId xmlns:a16="http://schemas.microsoft.com/office/drawing/2014/main" id="{BD16F45F-3485-5E48-B4C2-522980323844}"/>
              </a:ext>
            </a:extLst>
          </p:cNvPr>
          <p:cNvPicPr>
            <a:picLocks noChangeAspect="1"/>
          </p:cNvPicPr>
          <p:nvPr/>
        </p:nvPicPr>
        <p:blipFill>
          <a:blip r:embed="rId8"/>
          <a:stretch>
            <a:fillRect/>
          </a:stretch>
        </p:blipFill>
        <p:spPr>
          <a:xfrm>
            <a:off x="2180787" y="5608111"/>
            <a:ext cx="685800" cy="685800"/>
          </a:xfrm>
          <a:prstGeom prst="rect">
            <a:avLst/>
          </a:prstGeom>
        </p:spPr>
      </p:pic>
      <p:pic>
        <p:nvPicPr>
          <p:cNvPr id="79" name="Picture 24" descr="A picture containing object&#10;&#10;Description generated with high confidence">
            <a:extLst>
              <a:ext uri="{FF2B5EF4-FFF2-40B4-BE49-F238E27FC236}">
                <a16:creationId xmlns:a16="http://schemas.microsoft.com/office/drawing/2014/main" id="{C7600E2F-2388-1B41-899B-B2960CA27A5F}"/>
              </a:ext>
            </a:extLst>
          </p:cNvPr>
          <p:cNvPicPr>
            <a:picLocks noChangeAspect="1"/>
          </p:cNvPicPr>
          <p:nvPr/>
        </p:nvPicPr>
        <p:blipFill>
          <a:blip r:embed="rId9"/>
          <a:stretch>
            <a:fillRect/>
          </a:stretch>
        </p:blipFill>
        <p:spPr>
          <a:xfrm>
            <a:off x="3604282" y="5630432"/>
            <a:ext cx="685800" cy="685800"/>
          </a:xfrm>
          <a:prstGeom prst="rect">
            <a:avLst/>
          </a:prstGeom>
        </p:spPr>
      </p:pic>
      <p:pic>
        <p:nvPicPr>
          <p:cNvPr id="80" name="Picture 26">
            <a:extLst>
              <a:ext uri="{FF2B5EF4-FFF2-40B4-BE49-F238E27FC236}">
                <a16:creationId xmlns:a16="http://schemas.microsoft.com/office/drawing/2014/main" id="{10A0E2C1-31F0-8F47-A65B-AA5E1DFE61E1}"/>
              </a:ext>
            </a:extLst>
          </p:cNvPr>
          <p:cNvPicPr>
            <a:picLocks noChangeAspect="1"/>
          </p:cNvPicPr>
          <p:nvPr/>
        </p:nvPicPr>
        <p:blipFill>
          <a:blip r:embed="rId10"/>
          <a:stretch>
            <a:fillRect/>
          </a:stretch>
        </p:blipFill>
        <p:spPr>
          <a:xfrm>
            <a:off x="1512997" y="4714002"/>
            <a:ext cx="685800" cy="685800"/>
          </a:xfrm>
          <a:prstGeom prst="rect">
            <a:avLst/>
          </a:prstGeom>
        </p:spPr>
      </p:pic>
      <p:pic>
        <p:nvPicPr>
          <p:cNvPr id="81" name="Picture 32">
            <a:extLst>
              <a:ext uri="{FF2B5EF4-FFF2-40B4-BE49-F238E27FC236}">
                <a16:creationId xmlns:a16="http://schemas.microsoft.com/office/drawing/2014/main" id="{D02FB2CF-CD97-F34F-84E6-8C3515E536C8}"/>
              </a:ext>
            </a:extLst>
          </p:cNvPr>
          <p:cNvPicPr>
            <a:picLocks noChangeAspect="1"/>
          </p:cNvPicPr>
          <p:nvPr/>
        </p:nvPicPr>
        <p:blipFill>
          <a:blip r:embed="rId11"/>
          <a:stretch>
            <a:fillRect/>
          </a:stretch>
        </p:blipFill>
        <p:spPr>
          <a:xfrm>
            <a:off x="872065" y="5533199"/>
            <a:ext cx="685800" cy="685800"/>
          </a:xfrm>
          <a:prstGeom prst="rect">
            <a:avLst/>
          </a:prstGeom>
        </p:spPr>
      </p:pic>
      <p:pic>
        <p:nvPicPr>
          <p:cNvPr id="82" name="Picture 34" descr="A close up of a logo&#10;&#10;Description generated with high confidence">
            <a:extLst>
              <a:ext uri="{FF2B5EF4-FFF2-40B4-BE49-F238E27FC236}">
                <a16:creationId xmlns:a16="http://schemas.microsoft.com/office/drawing/2014/main" id="{AD9D844B-0643-FD40-AC82-BCCCC5E00FD5}"/>
              </a:ext>
            </a:extLst>
          </p:cNvPr>
          <p:cNvPicPr>
            <a:picLocks noChangeAspect="1"/>
          </p:cNvPicPr>
          <p:nvPr/>
        </p:nvPicPr>
        <p:blipFill>
          <a:blip r:embed="rId12"/>
          <a:stretch>
            <a:fillRect/>
          </a:stretch>
        </p:blipFill>
        <p:spPr>
          <a:xfrm>
            <a:off x="311730" y="5533195"/>
            <a:ext cx="685800" cy="685800"/>
          </a:xfrm>
          <a:prstGeom prst="rect">
            <a:avLst/>
          </a:prstGeom>
        </p:spPr>
      </p:pic>
      <p:pic>
        <p:nvPicPr>
          <p:cNvPr id="83" name="Picture 38" descr="A picture containing saw&#10;&#10;Description generated with high confidence">
            <a:extLst>
              <a:ext uri="{FF2B5EF4-FFF2-40B4-BE49-F238E27FC236}">
                <a16:creationId xmlns:a16="http://schemas.microsoft.com/office/drawing/2014/main" id="{1ACD1750-E728-8B41-B1FD-ECF6E3049861}"/>
              </a:ext>
            </a:extLst>
          </p:cNvPr>
          <p:cNvPicPr>
            <a:picLocks noChangeAspect="1"/>
          </p:cNvPicPr>
          <p:nvPr/>
        </p:nvPicPr>
        <p:blipFill>
          <a:blip r:embed="rId13"/>
          <a:stretch>
            <a:fillRect/>
          </a:stretch>
        </p:blipFill>
        <p:spPr>
          <a:xfrm rot="7216187">
            <a:off x="3593213" y="4849759"/>
            <a:ext cx="685800" cy="685800"/>
          </a:xfrm>
          <a:prstGeom prst="rect">
            <a:avLst/>
          </a:prstGeom>
        </p:spPr>
      </p:pic>
      <p:pic>
        <p:nvPicPr>
          <p:cNvPr id="84" name="Picture 6" descr="A close up of a logo&#10;&#10;Description generated with high confidence">
            <a:extLst>
              <a:ext uri="{FF2B5EF4-FFF2-40B4-BE49-F238E27FC236}">
                <a16:creationId xmlns:a16="http://schemas.microsoft.com/office/drawing/2014/main" id="{3EDCD99B-8213-CC43-BA68-344496196C37}"/>
              </a:ext>
            </a:extLst>
          </p:cNvPr>
          <p:cNvPicPr>
            <a:picLocks noChangeAspect="1"/>
          </p:cNvPicPr>
          <p:nvPr/>
        </p:nvPicPr>
        <p:blipFill>
          <a:blip r:embed="rId14"/>
          <a:stretch>
            <a:fillRect/>
          </a:stretch>
        </p:blipFill>
        <p:spPr>
          <a:xfrm>
            <a:off x="311731" y="4789038"/>
            <a:ext cx="685800" cy="685800"/>
          </a:xfrm>
          <a:prstGeom prst="rect">
            <a:avLst/>
          </a:prstGeom>
        </p:spPr>
      </p:pic>
    </p:spTree>
    <p:extLst>
      <p:ext uri="{BB962C8B-B14F-4D97-AF65-F5344CB8AC3E}">
        <p14:creationId xmlns:p14="http://schemas.microsoft.com/office/powerpoint/2010/main" val="5583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cell phone&#10;&#10;Description generated with very high confidence">
            <a:extLst>
              <a:ext uri="{FF2B5EF4-FFF2-40B4-BE49-F238E27FC236}">
                <a16:creationId xmlns:a16="http://schemas.microsoft.com/office/drawing/2014/main" id="{8140A57D-A27C-4A69-B333-351D03CF960D}"/>
              </a:ext>
            </a:extLst>
          </p:cNvPr>
          <p:cNvPicPr>
            <a:picLocks noChangeAspect="1"/>
          </p:cNvPicPr>
          <p:nvPr/>
        </p:nvPicPr>
        <p:blipFill>
          <a:blip r:embed="rId2"/>
          <a:stretch>
            <a:fillRect/>
          </a:stretch>
        </p:blipFill>
        <p:spPr>
          <a:xfrm>
            <a:off x="382438" y="1951205"/>
            <a:ext cx="8149086" cy="4144536"/>
          </a:xfrm>
          <a:prstGeom prst="rect">
            <a:avLst/>
          </a:prstGeom>
        </p:spPr>
      </p:pic>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24</a:t>
            </a:fld>
            <a:endParaRPr lang="en-HK"/>
          </a:p>
        </p:txBody>
      </p:sp>
      <p:sp>
        <p:nvSpPr>
          <p:cNvPr id="7" name="Rectangle 6">
            <a:extLst>
              <a:ext uri="{FF2B5EF4-FFF2-40B4-BE49-F238E27FC236}">
                <a16:creationId xmlns:a16="http://schemas.microsoft.com/office/drawing/2014/main" id="{6AA8242E-5213-8041-975E-6D62D59462A1}"/>
              </a:ext>
            </a:extLst>
          </p:cNvPr>
          <p:cNvSpPr/>
          <p:nvPr/>
        </p:nvSpPr>
        <p:spPr>
          <a:xfrm>
            <a:off x="755374" y="2080385"/>
            <a:ext cx="1192696" cy="401535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99EE0C82-BB90-2A4B-B9ED-25DCF682F13A}"/>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Repeat same steps and find distances between 12 actions of subject 2 &amp; the unknown action of subject 9</a:t>
            </a:r>
            <a:endParaRPr lang="en-US"/>
          </a:p>
        </p:txBody>
      </p:sp>
      <p:sp>
        <p:nvSpPr>
          <p:cNvPr id="9" name="Title 8">
            <a:extLst>
              <a:ext uri="{FF2B5EF4-FFF2-40B4-BE49-F238E27FC236}">
                <a16:creationId xmlns:a16="http://schemas.microsoft.com/office/drawing/2014/main" id="{1AB7E1BF-1200-9343-B167-5F9D41F5C8AB}"/>
              </a:ext>
            </a:extLst>
          </p:cNvPr>
          <p:cNvSpPr>
            <a:spLocks noGrp="1"/>
          </p:cNvSpPr>
          <p:nvPr>
            <p:ph type="title"/>
          </p:nvPr>
        </p:nvSpPr>
        <p:spPr/>
        <p:txBody>
          <a:bodyPr/>
          <a:lstStyle/>
          <a:p>
            <a:r>
              <a:rPr lang="en-US"/>
              <a:t>Methodology: Classification by DTW </a:t>
            </a:r>
          </a:p>
        </p:txBody>
      </p:sp>
    </p:spTree>
    <p:extLst>
      <p:ext uri="{BB962C8B-B14F-4D97-AF65-F5344CB8AC3E}">
        <p14:creationId xmlns:p14="http://schemas.microsoft.com/office/powerpoint/2010/main" val="14579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8EE3E908-5445-E540-93FD-FFD4B3EA0678}"/>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And Subject 3</a:t>
            </a:r>
          </a:p>
          <a:p>
            <a:r>
              <a:rPr lang="en-US">
                <a:cs typeface="Arial"/>
              </a:rPr>
              <a:t>Until…</a:t>
            </a:r>
            <a:endParaRPr lang="en-US"/>
          </a:p>
        </p:txBody>
      </p:sp>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25</a:t>
            </a:fld>
            <a:endParaRPr lang="en-HK"/>
          </a:p>
        </p:txBody>
      </p:sp>
      <p:sp>
        <p:nvSpPr>
          <p:cNvPr id="25" name="Title 24">
            <a:extLst>
              <a:ext uri="{FF2B5EF4-FFF2-40B4-BE49-F238E27FC236}">
                <a16:creationId xmlns:a16="http://schemas.microsoft.com/office/drawing/2014/main" id="{17C81925-D715-584C-93BB-D32977D2F213}"/>
              </a:ext>
            </a:extLst>
          </p:cNvPr>
          <p:cNvSpPr>
            <a:spLocks noGrp="1"/>
          </p:cNvSpPr>
          <p:nvPr>
            <p:ph type="title"/>
          </p:nvPr>
        </p:nvSpPr>
        <p:spPr/>
        <p:txBody>
          <a:bodyPr/>
          <a:lstStyle/>
          <a:p>
            <a:r>
              <a:rPr lang="en-US"/>
              <a:t>Methodology: Classification by DTW </a:t>
            </a:r>
          </a:p>
        </p:txBody>
      </p:sp>
      <p:sp>
        <p:nvSpPr>
          <p:cNvPr id="56" name="TextBox 55">
            <a:extLst>
              <a:ext uri="{FF2B5EF4-FFF2-40B4-BE49-F238E27FC236}">
                <a16:creationId xmlns:a16="http://schemas.microsoft.com/office/drawing/2014/main" id="{5E5DDD80-919F-1742-A308-B940A3A12826}"/>
              </a:ext>
            </a:extLst>
          </p:cNvPr>
          <p:cNvSpPr txBox="1"/>
          <p:nvPr/>
        </p:nvSpPr>
        <p:spPr>
          <a:xfrm>
            <a:off x="4035946" y="5099213"/>
            <a:ext cx="1477991"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accent1"/>
                </a:solidFill>
              </a:rPr>
              <a:t>V.S.</a:t>
            </a:r>
          </a:p>
        </p:txBody>
      </p:sp>
      <p:sp>
        <p:nvSpPr>
          <p:cNvPr id="57" name="Rectangle 56">
            <a:extLst>
              <a:ext uri="{FF2B5EF4-FFF2-40B4-BE49-F238E27FC236}">
                <a16:creationId xmlns:a16="http://schemas.microsoft.com/office/drawing/2014/main" id="{FB925A80-CBB6-6D44-A758-5650C9C06B1F}"/>
              </a:ext>
            </a:extLst>
          </p:cNvPr>
          <p:cNvSpPr/>
          <p:nvPr/>
        </p:nvSpPr>
        <p:spPr>
          <a:xfrm>
            <a:off x="5311890" y="5039274"/>
            <a:ext cx="532518" cy="923330"/>
          </a:xfrm>
          <a:prstGeom prst="rect">
            <a:avLst/>
          </a:prstGeom>
          <a:solidFill>
            <a:schemeClr val="bg1"/>
          </a:solidFill>
        </p:spPr>
        <p:txBody>
          <a:bodyPr wrap="none" lIns="91440" tIns="45720" rIns="91440" bIns="45720">
            <a:spAutoFit/>
          </a:bodyPr>
          <a:lstStyle/>
          <a:p>
            <a:pPr algn="ctr"/>
            <a:r>
              <a:rPr lang="en-US" sz="5400" b="1" cap="none" spc="0">
                <a:ln w="12700">
                  <a:solidFill>
                    <a:schemeClr val="accent5"/>
                  </a:solidFill>
                  <a:prstDash val="solid"/>
                </a:ln>
                <a:pattFill prst="wdUpDiag">
                  <a:fgClr>
                    <a:schemeClr val="accent1"/>
                  </a:fgClr>
                  <a:bgClr>
                    <a:schemeClr val="bg1"/>
                  </a:bgClr>
                </a:pattFill>
                <a:effectLst/>
              </a:rPr>
              <a:t>?</a:t>
            </a:r>
          </a:p>
        </p:txBody>
      </p:sp>
      <p:sp>
        <p:nvSpPr>
          <p:cNvPr id="58" name="TextBox 57">
            <a:extLst>
              <a:ext uri="{FF2B5EF4-FFF2-40B4-BE49-F238E27FC236}">
                <a16:creationId xmlns:a16="http://schemas.microsoft.com/office/drawing/2014/main" id="{DD7707E6-CFDE-0148-896F-A5F3B5D7C549}"/>
              </a:ext>
            </a:extLst>
          </p:cNvPr>
          <p:cNvSpPr txBox="1"/>
          <p:nvPr/>
        </p:nvSpPr>
        <p:spPr>
          <a:xfrm>
            <a:off x="963973" y="223114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Master Set</a:t>
            </a:r>
          </a:p>
        </p:txBody>
      </p:sp>
      <p:sp>
        <p:nvSpPr>
          <p:cNvPr id="59" name="TextBox 58">
            <a:extLst>
              <a:ext uri="{FF2B5EF4-FFF2-40B4-BE49-F238E27FC236}">
                <a16:creationId xmlns:a16="http://schemas.microsoft.com/office/drawing/2014/main" id="{187B3FED-8FA9-A542-BA3F-73E3A5F23498}"/>
              </a:ext>
            </a:extLst>
          </p:cNvPr>
          <p:cNvSpPr txBox="1"/>
          <p:nvPr/>
        </p:nvSpPr>
        <p:spPr>
          <a:xfrm>
            <a:off x="5487138" y="2228427"/>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Test Set</a:t>
            </a:r>
          </a:p>
        </p:txBody>
      </p:sp>
      <p:sp>
        <p:nvSpPr>
          <p:cNvPr id="60" name="Oval 59">
            <a:extLst>
              <a:ext uri="{FF2B5EF4-FFF2-40B4-BE49-F238E27FC236}">
                <a16:creationId xmlns:a16="http://schemas.microsoft.com/office/drawing/2014/main" id="{4DD5C866-2D57-8C4E-99B7-6528DBF626D8}"/>
              </a:ext>
            </a:extLst>
          </p:cNvPr>
          <p:cNvSpPr/>
          <p:nvPr/>
        </p:nvSpPr>
        <p:spPr>
          <a:xfrm>
            <a:off x="192620" y="1984055"/>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5AA52F9-5E00-EF4B-AF9C-F43308269B43}"/>
              </a:ext>
            </a:extLst>
          </p:cNvPr>
          <p:cNvSpPr/>
          <p:nvPr/>
        </p:nvSpPr>
        <p:spPr>
          <a:xfrm>
            <a:off x="4694052" y="1989039"/>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A2FC4892-AE8B-B644-ABA6-4E9B86BF7980}"/>
              </a:ext>
            </a:extLst>
          </p:cNvPr>
          <p:cNvPicPr>
            <a:picLocks noChangeAspect="1"/>
          </p:cNvPicPr>
          <p:nvPr/>
        </p:nvPicPr>
        <p:blipFill>
          <a:blip r:embed="rId2"/>
          <a:stretch>
            <a:fillRect/>
          </a:stretch>
        </p:blipFill>
        <p:spPr>
          <a:xfrm>
            <a:off x="3194698" y="3478429"/>
            <a:ext cx="609600" cy="609600"/>
          </a:xfrm>
          <a:prstGeom prst="rect">
            <a:avLst/>
          </a:prstGeom>
          <a:ln>
            <a:noFill/>
          </a:ln>
        </p:spPr>
      </p:pic>
      <p:pic>
        <p:nvPicPr>
          <p:cNvPr id="63" name="Picture 62">
            <a:extLst>
              <a:ext uri="{FF2B5EF4-FFF2-40B4-BE49-F238E27FC236}">
                <a16:creationId xmlns:a16="http://schemas.microsoft.com/office/drawing/2014/main" id="{E25C63CB-EBDE-674C-99FC-6A263EEB3D08}"/>
              </a:ext>
            </a:extLst>
          </p:cNvPr>
          <p:cNvPicPr>
            <a:picLocks noChangeAspect="1"/>
          </p:cNvPicPr>
          <p:nvPr/>
        </p:nvPicPr>
        <p:blipFill>
          <a:blip r:embed="rId2"/>
          <a:stretch>
            <a:fillRect/>
          </a:stretch>
        </p:blipFill>
        <p:spPr>
          <a:xfrm>
            <a:off x="2436767" y="3476202"/>
            <a:ext cx="609600" cy="609600"/>
          </a:xfrm>
          <a:prstGeom prst="rect">
            <a:avLst/>
          </a:prstGeom>
          <a:ln>
            <a:noFill/>
          </a:ln>
        </p:spPr>
      </p:pic>
      <p:pic>
        <p:nvPicPr>
          <p:cNvPr id="64" name="Picture 63">
            <a:extLst>
              <a:ext uri="{FF2B5EF4-FFF2-40B4-BE49-F238E27FC236}">
                <a16:creationId xmlns:a16="http://schemas.microsoft.com/office/drawing/2014/main" id="{28E472CD-DFF5-1340-8277-2959C46361EA}"/>
              </a:ext>
            </a:extLst>
          </p:cNvPr>
          <p:cNvPicPr>
            <a:picLocks noChangeAspect="1"/>
          </p:cNvPicPr>
          <p:nvPr/>
        </p:nvPicPr>
        <p:blipFill>
          <a:blip r:embed="rId2"/>
          <a:stretch>
            <a:fillRect/>
          </a:stretch>
        </p:blipFill>
        <p:spPr>
          <a:xfrm>
            <a:off x="1697478" y="3478243"/>
            <a:ext cx="609600" cy="609600"/>
          </a:xfrm>
          <a:prstGeom prst="rect">
            <a:avLst/>
          </a:prstGeom>
          <a:ln>
            <a:noFill/>
          </a:ln>
        </p:spPr>
      </p:pic>
      <p:pic>
        <p:nvPicPr>
          <p:cNvPr id="65" name="Picture 64">
            <a:extLst>
              <a:ext uri="{FF2B5EF4-FFF2-40B4-BE49-F238E27FC236}">
                <a16:creationId xmlns:a16="http://schemas.microsoft.com/office/drawing/2014/main" id="{741A3D15-263F-084C-B655-3C1DA94DA30D}"/>
              </a:ext>
            </a:extLst>
          </p:cNvPr>
          <p:cNvPicPr>
            <a:picLocks noChangeAspect="1"/>
          </p:cNvPicPr>
          <p:nvPr/>
        </p:nvPicPr>
        <p:blipFill>
          <a:blip r:embed="rId2"/>
          <a:stretch>
            <a:fillRect/>
          </a:stretch>
        </p:blipFill>
        <p:spPr>
          <a:xfrm>
            <a:off x="950240" y="3475814"/>
            <a:ext cx="609600" cy="609600"/>
          </a:xfrm>
          <a:prstGeom prst="rect">
            <a:avLst/>
          </a:prstGeom>
          <a:ln>
            <a:noFill/>
          </a:ln>
        </p:spPr>
      </p:pic>
      <p:pic>
        <p:nvPicPr>
          <p:cNvPr id="66" name="Picture 65">
            <a:extLst>
              <a:ext uri="{FF2B5EF4-FFF2-40B4-BE49-F238E27FC236}">
                <a16:creationId xmlns:a16="http://schemas.microsoft.com/office/drawing/2014/main" id="{9948111D-C9F9-4243-B1E6-DDC4FDDD57C6}"/>
              </a:ext>
            </a:extLst>
          </p:cNvPr>
          <p:cNvPicPr>
            <a:picLocks noChangeAspect="1"/>
          </p:cNvPicPr>
          <p:nvPr/>
        </p:nvPicPr>
        <p:blipFill>
          <a:blip r:embed="rId2"/>
          <a:stretch>
            <a:fillRect/>
          </a:stretch>
        </p:blipFill>
        <p:spPr>
          <a:xfrm>
            <a:off x="3215647" y="2729650"/>
            <a:ext cx="609600" cy="609600"/>
          </a:xfrm>
          <a:prstGeom prst="rect">
            <a:avLst/>
          </a:prstGeom>
          <a:ln>
            <a:noFill/>
          </a:ln>
        </p:spPr>
      </p:pic>
      <p:pic>
        <p:nvPicPr>
          <p:cNvPr id="68" name="Picture 67">
            <a:extLst>
              <a:ext uri="{FF2B5EF4-FFF2-40B4-BE49-F238E27FC236}">
                <a16:creationId xmlns:a16="http://schemas.microsoft.com/office/drawing/2014/main" id="{0DED5BFA-158D-DD47-ABF5-A796D669CF7B}"/>
              </a:ext>
            </a:extLst>
          </p:cNvPr>
          <p:cNvPicPr>
            <a:picLocks noChangeAspect="1"/>
          </p:cNvPicPr>
          <p:nvPr/>
        </p:nvPicPr>
        <p:blipFill>
          <a:blip r:embed="rId2"/>
          <a:stretch>
            <a:fillRect/>
          </a:stretch>
        </p:blipFill>
        <p:spPr>
          <a:xfrm>
            <a:off x="1718427" y="2729464"/>
            <a:ext cx="609600" cy="609600"/>
          </a:xfrm>
          <a:prstGeom prst="rect">
            <a:avLst/>
          </a:prstGeom>
          <a:ln>
            <a:noFill/>
          </a:ln>
        </p:spPr>
      </p:pic>
      <p:pic>
        <p:nvPicPr>
          <p:cNvPr id="69" name="Picture 68">
            <a:extLst>
              <a:ext uri="{FF2B5EF4-FFF2-40B4-BE49-F238E27FC236}">
                <a16:creationId xmlns:a16="http://schemas.microsoft.com/office/drawing/2014/main" id="{6C5D3295-824B-704D-8D8D-029EBA76379D}"/>
              </a:ext>
            </a:extLst>
          </p:cNvPr>
          <p:cNvPicPr>
            <a:picLocks noChangeAspect="1"/>
          </p:cNvPicPr>
          <p:nvPr/>
        </p:nvPicPr>
        <p:blipFill>
          <a:blip r:embed="rId2"/>
          <a:stretch>
            <a:fillRect/>
          </a:stretch>
        </p:blipFill>
        <p:spPr>
          <a:xfrm>
            <a:off x="971189" y="2727035"/>
            <a:ext cx="609600" cy="609600"/>
          </a:xfrm>
          <a:prstGeom prst="rect">
            <a:avLst/>
          </a:prstGeom>
          <a:ln>
            <a:noFill/>
          </a:ln>
        </p:spPr>
      </p:pic>
      <p:pic>
        <p:nvPicPr>
          <p:cNvPr id="70" name="Picture 69">
            <a:extLst>
              <a:ext uri="{FF2B5EF4-FFF2-40B4-BE49-F238E27FC236}">
                <a16:creationId xmlns:a16="http://schemas.microsoft.com/office/drawing/2014/main" id="{219E64EC-4B9D-8242-933E-4CAEA39924DF}"/>
              </a:ext>
            </a:extLst>
          </p:cNvPr>
          <p:cNvPicPr>
            <a:picLocks noChangeAspect="1"/>
          </p:cNvPicPr>
          <p:nvPr/>
        </p:nvPicPr>
        <p:blipFill>
          <a:blip r:embed="rId2"/>
          <a:stretch>
            <a:fillRect/>
          </a:stretch>
        </p:blipFill>
        <p:spPr>
          <a:xfrm>
            <a:off x="198876" y="1820275"/>
            <a:ext cx="609600" cy="609600"/>
          </a:xfrm>
          <a:prstGeom prst="rect">
            <a:avLst/>
          </a:prstGeom>
          <a:ln>
            <a:noFill/>
          </a:ln>
        </p:spPr>
      </p:pic>
      <p:pic>
        <p:nvPicPr>
          <p:cNvPr id="71" name="Picture 70">
            <a:extLst>
              <a:ext uri="{FF2B5EF4-FFF2-40B4-BE49-F238E27FC236}">
                <a16:creationId xmlns:a16="http://schemas.microsoft.com/office/drawing/2014/main" id="{23E1784F-69E8-1C4A-9FAB-C730A96430B6}"/>
              </a:ext>
            </a:extLst>
          </p:cNvPr>
          <p:cNvPicPr>
            <a:picLocks noChangeAspect="1"/>
          </p:cNvPicPr>
          <p:nvPr/>
        </p:nvPicPr>
        <p:blipFill>
          <a:blip r:embed="rId2"/>
          <a:stretch>
            <a:fillRect/>
          </a:stretch>
        </p:blipFill>
        <p:spPr>
          <a:xfrm>
            <a:off x="6898004" y="2866214"/>
            <a:ext cx="609600" cy="609600"/>
          </a:xfrm>
          <a:prstGeom prst="rect">
            <a:avLst/>
          </a:prstGeom>
          <a:ln>
            <a:noFill/>
          </a:ln>
        </p:spPr>
      </p:pic>
      <p:pic>
        <p:nvPicPr>
          <p:cNvPr id="72" name="Picture 71">
            <a:extLst>
              <a:ext uri="{FF2B5EF4-FFF2-40B4-BE49-F238E27FC236}">
                <a16:creationId xmlns:a16="http://schemas.microsoft.com/office/drawing/2014/main" id="{3FBFE747-F028-6B4E-815C-21AB31EFF42C}"/>
              </a:ext>
            </a:extLst>
          </p:cNvPr>
          <p:cNvPicPr>
            <a:picLocks noChangeAspect="1"/>
          </p:cNvPicPr>
          <p:nvPr/>
        </p:nvPicPr>
        <p:blipFill>
          <a:blip r:embed="rId2"/>
          <a:stretch>
            <a:fillRect/>
          </a:stretch>
        </p:blipFill>
        <p:spPr>
          <a:xfrm>
            <a:off x="4656131" y="1817587"/>
            <a:ext cx="609600" cy="609600"/>
          </a:xfrm>
          <a:prstGeom prst="rect">
            <a:avLst/>
          </a:prstGeom>
          <a:ln>
            <a:noFill/>
          </a:ln>
        </p:spPr>
      </p:pic>
      <p:pic>
        <p:nvPicPr>
          <p:cNvPr id="85" name="Picture 10">
            <a:extLst>
              <a:ext uri="{FF2B5EF4-FFF2-40B4-BE49-F238E27FC236}">
                <a16:creationId xmlns:a16="http://schemas.microsoft.com/office/drawing/2014/main" id="{71ACC406-A5E1-A045-8D41-649D46C38B1E}"/>
              </a:ext>
            </a:extLst>
          </p:cNvPr>
          <p:cNvPicPr>
            <a:picLocks noChangeAspect="1"/>
          </p:cNvPicPr>
          <p:nvPr/>
        </p:nvPicPr>
        <p:blipFill>
          <a:blip r:embed="rId3"/>
          <a:stretch>
            <a:fillRect/>
          </a:stretch>
        </p:blipFill>
        <p:spPr>
          <a:xfrm>
            <a:off x="2820575" y="5676972"/>
            <a:ext cx="685800" cy="692944"/>
          </a:xfrm>
          <a:prstGeom prst="rect">
            <a:avLst/>
          </a:prstGeom>
        </p:spPr>
      </p:pic>
      <p:pic>
        <p:nvPicPr>
          <p:cNvPr id="86" name="Picture 12">
            <a:extLst>
              <a:ext uri="{FF2B5EF4-FFF2-40B4-BE49-F238E27FC236}">
                <a16:creationId xmlns:a16="http://schemas.microsoft.com/office/drawing/2014/main" id="{C21DE0F0-FD81-664A-8B64-6C61B697592C}"/>
              </a:ext>
            </a:extLst>
          </p:cNvPr>
          <p:cNvPicPr>
            <a:picLocks noChangeAspect="1"/>
          </p:cNvPicPr>
          <p:nvPr/>
        </p:nvPicPr>
        <p:blipFill>
          <a:blip r:embed="rId4"/>
          <a:stretch>
            <a:fillRect/>
          </a:stretch>
        </p:blipFill>
        <p:spPr>
          <a:xfrm>
            <a:off x="1461158" y="5676972"/>
            <a:ext cx="685800" cy="685800"/>
          </a:xfrm>
          <a:prstGeom prst="rect">
            <a:avLst/>
          </a:prstGeom>
        </p:spPr>
      </p:pic>
      <p:pic>
        <p:nvPicPr>
          <p:cNvPr id="87" name="Picture 14" descr="A picture containing clipart&#10;&#10;Description generated with high confidence">
            <a:extLst>
              <a:ext uri="{FF2B5EF4-FFF2-40B4-BE49-F238E27FC236}">
                <a16:creationId xmlns:a16="http://schemas.microsoft.com/office/drawing/2014/main" id="{49F573BC-0512-974A-AF86-088F7EA122AF}"/>
              </a:ext>
            </a:extLst>
          </p:cNvPr>
          <p:cNvPicPr>
            <a:picLocks noChangeAspect="1"/>
          </p:cNvPicPr>
          <p:nvPr/>
        </p:nvPicPr>
        <p:blipFill>
          <a:blip r:embed="rId5"/>
          <a:stretch>
            <a:fillRect/>
          </a:stretch>
        </p:blipFill>
        <p:spPr>
          <a:xfrm>
            <a:off x="747024" y="4862054"/>
            <a:ext cx="685800" cy="685800"/>
          </a:xfrm>
          <a:prstGeom prst="rect">
            <a:avLst/>
          </a:prstGeom>
        </p:spPr>
      </p:pic>
      <p:pic>
        <p:nvPicPr>
          <p:cNvPr id="88" name="Picture 16">
            <a:extLst>
              <a:ext uri="{FF2B5EF4-FFF2-40B4-BE49-F238E27FC236}">
                <a16:creationId xmlns:a16="http://schemas.microsoft.com/office/drawing/2014/main" id="{234B76D1-D9F0-B941-AE61-3C290EDC1067}"/>
              </a:ext>
            </a:extLst>
          </p:cNvPr>
          <p:cNvPicPr>
            <a:picLocks noChangeAspect="1"/>
          </p:cNvPicPr>
          <p:nvPr/>
        </p:nvPicPr>
        <p:blipFill>
          <a:blip r:embed="rId6"/>
          <a:stretch>
            <a:fillRect/>
          </a:stretch>
        </p:blipFill>
        <p:spPr>
          <a:xfrm>
            <a:off x="2788502" y="4864317"/>
            <a:ext cx="685800" cy="685800"/>
          </a:xfrm>
          <a:prstGeom prst="rect">
            <a:avLst/>
          </a:prstGeom>
        </p:spPr>
      </p:pic>
      <p:pic>
        <p:nvPicPr>
          <p:cNvPr id="89" name="Picture 18">
            <a:extLst>
              <a:ext uri="{FF2B5EF4-FFF2-40B4-BE49-F238E27FC236}">
                <a16:creationId xmlns:a16="http://schemas.microsoft.com/office/drawing/2014/main" id="{C33C8031-BD44-E246-9672-5FFDE029DAEC}"/>
              </a:ext>
            </a:extLst>
          </p:cNvPr>
          <p:cNvPicPr>
            <a:picLocks noChangeAspect="1"/>
          </p:cNvPicPr>
          <p:nvPr/>
        </p:nvPicPr>
        <p:blipFill>
          <a:blip r:embed="rId7"/>
          <a:stretch>
            <a:fillRect/>
          </a:stretch>
        </p:blipFill>
        <p:spPr>
          <a:xfrm>
            <a:off x="2137655" y="4864317"/>
            <a:ext cx="685800" cy="685800"/>
          </a:xfrm>
          <a:prstGeom prst="rect">
            <a:avLst/>
          </a:prstGeom>
        </p:spPr>
      </p:pic>
      <p:pic>
        <p:nvPicPr>
          <p:cNvPr id="90" name="Picture 22">
            <a:extLst>
              <a:ext uri="{FF2B5EF4-FFF2-40B4-BE49-F238E27FC236}">
                <a16:creationId xmlns:a16="http://schemas.microsoft.com/office/drawing/2014/main" id="{DC9A3553-3B2F-ED46-9701-AD3CE8616DEA}"/>
              </a:ext>
            </a:extLst>
          </p:cNvPr>
          <p:cNvPicPr>
            <a:picLocks noChangeAspect="1"/>
          </p:cNvPicPr>
          <p:nvPr/>
        </p:nvPicPr>
        <p:blipFill>
          <a:blip r:embed="rId8"/>
          <a:stretch>
            <a:fillRect/>
          </a:stretch>
        </p:blipFill>
        <p:spPr>
          <a:xfrm>
            <a:off x="2108900" y="5679999"/>
            <a:ext cx="685800" cy="685800"/>
          </a:xfrm>
          <a:prstGeom prst="rect">
            <a:avLst/>
          </a:prstGeom>
        </p:spPr>
      </p:pic>
      <p:pic>
        <p:nvPicPr>
          <p:cNvPr id="91" name="Picture 24" descr="A picture containing object&#10;&#10;Description generated with high confidence">
            <a:extLst>
              <a:ext uri="{FF2B5EF4-FFF2-40B4-BE49-F238E27FC236}">
                <a16:creationId xmlns:a16="http://schemas.microsoft.com/office/drawing/2014/main" id="{81BB82C4-F02D-D147-9626-B8594E406FA8}"/>
              </a:ext>
            </a:extLst>
          </p:cNvPr>
          <p:cNvPicPr>
            <a:picLocks noChangeAspect="1"/>
          </p:cNvPicPr>
          <p:nvPr/>
        </p:nvPicPr>
        <p:blipFill>
          <a:blip r:embed="rId9"/>
          <a:stretch>
            <a:fillRect/>
          </a:stretch>
        </p:blipFill>
        <p:spPr>
          <a:xfrm>
            <a:off x="3532395" y="5702319"/>
            <a:ext cx="685800" cy="685800"/>
          </a:xfrm>
          <a:prstGeom prst="rect">
            <a:avLst/>
          </a:prstGeom>
        </p:spPr>
      </p:pic>
      <p:pic>
        <p:nvPicPr>
          <p:cNvPr id="92" name="Picture 26">
            <a:extLst>
              <a:ext uri="{FF2B5EF4-FFF2-40B4-BE49-F238E27FC236}">
                <a16:creationId xmlns:a16="http://schemas.microsoft.com/office/drawing/2014/main" id="{BA6A309C-AD52-7C4A-9D31-768AADEBCE87}"/>
              </a:ext>
            </a:extLst>
          </p:cNvPr>
          <p:cNvPicPr>
            <a:picLocks noChangeAspect="1"/>
          </p:cNvPicPr>
          <p:nvPr/>
        </p:nvPicPr>
        <p:blipFill>
          <a:blip r:embed="rId10"/>
          <a:stretch>
            <a:fillRect/>
          </a:stretch>
        </p:blipFill>
        <p:spPr>
          <a:xfrm>
            <a:off x="1441110" y="4785889"/>
            <a:ext cx="685800" cy="685800"/>
          </a:xfrm>
          <a:prstGeom prst="rect">
            <a:avLst/>
          </a:prstGeom>
        </p:spPr>
      </p:pic>
      <p:pic>
        <p:nvPicPr>
          <p:cNvPr id="93" name="Picture 32">
            <a:extLst>
              <a:ext uri="{FF2B5EF4-FFF2-40B4-BE49-F238E27FC236}">
                <a16:creationId xmlns:a16="http://schemas.microsoft.com/office/drawing/2014/main" id="{31506A0C-58BA-FA43-ADC1-2790F5A7260D}"/>
              </a:ext>
            </a:extLst>
          </p:cNvPr>
          <p:cNvPicPr>
            <a:picLocks noChangeAspect="1"/>
          </p:cNvPicPr>
          <p:nvPr/>
        </p:nvPicPr>
        <p:blipFill>
          <a:blip r:embed="rId11"/>
          <a:stretch>
            <a:fillRect/>
          </a:stretch>
        </p:blipFill>
        <p:spPr>
          <a:xfrm>
            <a:off x="800178" y="5605086"/>
            <a:ext cx="685800" cy="685800"/>
          </a:xfrm>
          <a:prstGeom prst="rect">
            <a:avLst/>
          </a:prstGeom>
        </p:spPr>
      </p:pic>
      <p:pic>
        <p:nvPicPr>
          <p:cNvPr id="94" name="Picture 34" descr="A close up of a logo&#10;&#10;Description generated with high confidence">
            <a:extLst>
              <a:ext uri="{FF2B5EF4-FFF2-40B4-BE49-F238E27FC236}">
                <a16:creationId xmlns:a16="http://schemas.microsoft.com/office/drawing/2014/main" id="{241824E0-3B72-EF45-9E6A-0D249D9E237C}"/>
              </a:ext>
            </a:extLst>
          </p:cNvPr>
          <p:cNvPicPr>
            <a:picLocks noChangeAspect="1"/>
          </p:cNvPicPr>
          <p:nvPr/>
        </p:nvPicPr>
        <p:blipFill>
          <a:blip r:embed="rId12"/>
          <a:stretch>
            <a:fillRect/>
          </a:stretch>
        </p:blipFill>
        <p:spPr>
          <a:xfrm>
            <a:off x="239843" y="5605082"/>
            <a:ext cx="685800" cy="685800"/>
          </a:xfrm>
          <a:prstGeom prst="rect">
            <a:avLst/>
          </a:prstGeom>
        </p:spPr>
      </p:pic>
      <p:pic>
        <p:nvPicPr>
          <p:cNvPr id="95" name="Picture 38" descr="A picture containing saw&#10;&#10;Description generated with high confidence">
            <a:extLst>
              <a:ext uri="{FF2B5EF4-FFF2-40B4-BE49-F238E27FC236}">
                <a16:creationId xmlns:a16="http://schemas.microsoft.com/office/drawing/2014/main" id="{E50114AC-8D57-3B49-A3E6-26EE9DB07429}"/>
              </a:ext>
            </a:extLst>
          </p:cNvPr>
          <p:cNvPicPr>
            <a:picLocks noChangeAspect="1"/>
          </p:cNvPicPr>
          <p:nvPr/>
        </p:nvPicPr>
        <p:blipFill>
          <a:blip r:embed="rId13"/>
          <a:stretch>
            <a:fillRect/>
          </a:stretch>
        </p:blipFill>
        <p:spPr>
          <a:xfrm rot="7216187">
            <a:off x="3521326" y="4921645"/>
            <a:ext cx="685800" cy="685800"/>
          </a:xfrm>
          <a:prstGeom prst="rect">
            <a:avLst/>
          </a:prstGeom>
        </p:spPr>
      </p:pic>
      <p:pic>
        <p:nvPicPr>
          <p:cNvPr id="96" name="Picture 6" descr="A close up of a logo&#10;&#10;Description generated with high confidence">
            <a:extLst>
              <a:ext uri="{FF2B5EF4-FFF2-40B4-BE49-F238E27FC236}">
                <a16:creationId xmlns:a16="http://schemas.microsoft.com/office/drawing/2014/main" id="{99F1F862-680C-9A4D-BAB8-7AAF12F9163B}"/>
              </a:ext>
            </a:extLst>
          </p:cNvPr>
          <p:cNvPicPr>
            <a:picLocks noChangeAspect="1"/>
          </p:cNvPicPr>
          <p:nvPr/>
        </p:nvPicPr>
        <p:blipFill>
          <a:blip r:embed="rId14"/>
          <a:stretch>
            <a:fillRect/>
          </a:stretch>
        </p:blipFill>
        <p:spPr>
          <a:xfrm>
            <a:off x="239844" y="4860925"/>
            <a:ext cx="685800" cy="685800"/>
          </a:xfrm>
          <a:prstGeom prst="rect">
            <a:avLst/>
          </a:prstGeom>
        </p:spPr>
      </p:pic>
    </p:spTree>
    <p:extLst>
      <p:ext uri="{BB962C8B-B14F-4D97-AF65-F5344CB8AC3E}">
        <p14:creationId xmlns:p14="http://schemas.microsoft.com/office/powerpoint/2010/main" val="136266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very high confidence">
            <a:extLst>
              <a:ext uri="{FF2B5EF4-FFF2-40B4-BE49-F238E27FC236}">
                <a16:creationId xmlns:a16="http://schemas.microsoft.com/office/drawing/2014/main" id="{AB25D79C-634D-4F5F-8418-6BF2A41DCA2C}"/>
              </a:ext>
            </a:extLst>
          </p:cNvPr>
          <p:cNvPicPr>
            <a:picLocks noChangeAspect="1"/>
          </p:cNvPicPr>
          <p:nvPr/>
        </p:nvPicPr>
        <p:blipFill>
          <a:blip r:embed="rId2"/>
          <a:stretch>
            <a:fillRect/>
          </a:stretch>
        </p:blipFill>
        <p:spPr>
          <a:xfrm>
            <a:off x="425569" y="1939251"/>
            <a:ext cx="8206595" cy="4216455"/>
          </a:xfrm>
          <a:prstGeom prst="rect">
            <a:avLst/>
          </a:prstGeom>
        </p:spPr>
      </p:pic>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26</a:t>
            </a:fld>
            <a:endParaRPr lang="en-HK"/>
          </a:p>
        </p:txBody>
      </p:sp>
      <p:sp>
        <p:nvSpPr>
          <p:cNvPr id="5" name="Title 4">
            <a:extLst>
              <a:ext uri="{FF2B5EF4-FFF2-40B4-BE49-F238E27FC236}">
                <a16:creationId xmlns:a16="http://schemas.microsoft.com/office/drawing/2014/main" id="{8DE47B37-4173-3A46-9EC1-C98CB47BB917}"/>
              </a:ext>
            </a:extLst>
          </p:cNvPr>
          <p:cNvSpPr>
            <a:spLocks noGrp="1"/>
          </p:cNvSpPr>
          <p:nvPr>
            <p:ph type="title"/>
          </p:nvPr>
        </p:nvSpPr>
        <p:spPr/>
        <p:txBody>
          <a:bodyPr/>
          <a:lstStyle/>
          <a:p>
            <a:r>
              <a:rPr lang="en-US"/>
              <a:t>Methodology: Classification by DTW </a:t>
            </a:r>
          </a:p>
        </p:txBody>
      </p:sp>
      <p:sp>
        <p:nvSpPr>
          <p:cNvPr id="9" name="Content Placeholder 2">
            <a:extLst>
              <a:ext uri="{FF2B5EF4-FFF2-40B4-BE49-F238E27FC236}">
                <a16:creationId xmlns:a16="http://schemas.microsoft.com/office/drawing/2014/main" id="{F1DF3A93-3575-F74C-B207-72506B394332}"/>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And Subject 3</a:t>
            </a:r>
          </a:p>
          <a:p>
            <a:r>
              <a:rPr lang="en-US">
                <a:cs typeface="Arial"/>
              </a:rPr>
              <a:t>Until…</a:t>
            </a:r>
            <a:endParaRPr lang="en-US"/>
          </a:p>
        </p:txBody>
      </p:sp>
      <p:sp>
        <p:nvSpPr>
          <p:cNvPr id="11" name="Rectangle 10">
            <a:extLst>
              <a:ext uri="{FF2B5EF4-FFF2-40B4-BE49-F238E27FC236}">
                <a16:creationId xmlns:a16="http://schemas.microsoft.com/office/drawing/2014/main" id="{3C3650C7-B616-0648-842E-6FDACCBD2432}"/>
              </a:ext>
            </a:extLst>
          </p:cNvPr>
          <p:cNvSpPr/>
          <p:nvPr/>
        </p:nvSpPr>
        <p:spPr>
          <a:xfrm>
            <a:off x="755374" y="2080385"/>
            <a:ext cx="1192696" cy="401535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40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2">
            <a:extLst>
              <a:ext uri="{FF2B5EF4-FFF2-40B4-BE49-F238E27FC236}">
                <a16:creationId xmlns:a16="http://schemas.microsoft.com/office/drawing/2014/main" id="{8EE3E908-5445-E540-93FD-FFD4B3EA0678}"/>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The last subject 8 in Master Set</a:t>
            </a:r>
          </a:p>
        </p:txBody>
      </p:sp>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27</a:t>
            </a:fld>
            <a:endParaRPr lang="en-HK"/>
          </a:p>
        </p:txBody>
      </p:sp>
      <p:sp>
        <p:nvSpPr>
          <p:cNvPr id="25" name="Title 24">
            <a:extLst>
              <a:ext uri="{FF2B5EF4-FFF2-40B4-BE49-F238E27FC236}">
                <a16:creationId xmlns:a16="http://schemas.microsoft.com/office/drawing/2014/main" id="{17C81925-D715-584C-93BB-D32977D2F213}"/>
              </a:ext>
            </a:extLst>
          </p:cNvPr>
          <p:cNvSpPr>
            <a:spLocks noGrp="1"/>
          </p:cNvSpPr>
          <p:nvPr>
            <p:ph type="title"/>
          </p:nvPr>
        </p:nvSpPr>
        <p:spPr/>
        <p:txBody>
          <a:bodyPr/>
          <a:lstStyle/>
          <a:p>
            <a:r>
              <a:rPr lang="en-US"/>
              <a:t>Methodology: Classification by DTW </a:t>
            </a:r>
          </a:p>
        </p:txBody>
      </p:sp>
      <p:sp>
        <p:nvSpPr>
          <p:cNvPr id="56" name="TextBox 55">
            <a:extLst>
              <a:ext uri="{FF2B5EF4-FFF2-40B4-BE49-F238E27FC236}">
                <a16:creationId xmlns:a16="http://schemas.microsoft.com/office/drawing/2014/main" id="{1D105002-B359-624A-A794-3E54445BB8E5}"/>
              </a:ext>
            </a:extLst>
          </p:cNvPr>
          <p:cNvSpPr txBox="1"/>
          <p:nvPr/>
        </p:nvSpPr>
        <p:spPr>
          <a:xfrm>
            <a:off x="4093456" y="5056081"/>
            <a:ext cx="1477991"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accent1"/>
                </a:solidFill>
              </a:rPr>
              <a:t>V.S.</a:t>
            </a:r>
          </a:p>
        </p:txBody>
      </p:sp>
      <p:sp>
        <p:nvSpPr>
          <p:cNvPr id="57" name="Rectangle 56">
            <a:extLst>
              <a:ext uri="{FF2B5EF4-FFF2-40B4-BE49-F238E27FC236}">
                <a16:creationId xmlns:a16="http://schemas.microsoft.com/office/drawing/2014/main" id="{177AC763-5D31-0645-9A0C-5D8A01D64A5B}"/>
              </a:ext>
            </a:extLst>
          </p:cNvPr>
          <p:cNvSpPr/>
          <p:nvPr/>
        </p:nvSpPr>
        <p:spPr>
          <a:xfrm>
            <a:off x="5369400" y="4996141"/>
            <a:ext cx="532518" cy="923330"/>
          </a:xfrm>
          <a:prstGeom prst="rect">
            <a:avLst/>
          </a:prstGeom>
          <a:solidFill>
            <a:schemeClr val="bg1"/>
          </a:solidFill>
        </p:spPr>
        <p:txBody>
          <a:bodyPr wrap="none" lIns="91440" tIns="45720" rIns="91440" bIns="45720">
            <a:spAutoFit/>
          </a:bodyPr>
          <a:lstStyle/>
          <a:p>
            <a:pPr algn="ctr"/>
            <a:r>
              <a:rPr lang="en-US" sz="5400" b="1" cap="none" spc="0">
                <a:ln w="12700">
                  <a:solidFill>
                    <a:schemeClr val="accent5"/>
                  </a:solidFill>
                  <a:prstDash val="solid"/>
                </a:ln>
                <a:pattFill prst="wdUpDiag">
                  <a:fgClr>
                    <a:schemeClr val="accent1"/>
                  </a:fgClr>
                  <a:bgClr>
                    <a:schemeClr val="bg1"/>
                  </a:bgClr>
                </a:pattFill>
                <a:effectLst/>
              </a:rPr>
              <a:t>?</a:t>
            </a:r>
          </a:p>
        </p:txBody>
      </p:sp>
      <p:sp>
        <p:nvSpPr>
          <p:cNvPr id="58" name="TextBox 57">
            <a:extLst>
              <a:ext uri="{FF2B5EF4-FFF2-40B4-BE49-F238E27FC236}">
                <a16:creationId xmlns:a16="http://schemas.microsoft.com/office/drawing/2014/main" id="{7466A47D-9629-594F-B1AB-638669DBB258}"/>
              </a:ext>
            </a:extLst>
          </p:cNvPr>
          <p:cNvSpPr txBox="1"/>
          <p:nvPr/>
        </p:nvSpPr>
        <p:spPr>
          <a:xfrm>
            <a:off x="963973" y="2231140"/>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Master Set</a:t>
            </a:r>
          </a:p>
        </p:txBody>
      </p:sp>
      <p:sp>
        <p:nvSpPr>
          <p:cNvPr id="59" name="TextBox 58">
            <a:extLst>
              <a:ext uri="{FF2B5EF4-FFF2-40B4-BE49-F238E27FC236}">
                <a16:creationId xmlns:a16="http://schemas.microsoft.com/office/drawing/2014/main" id="{A89EEE2A-55F5-FE4A-B332-F6CC164698A6}"/>
              </a:ext>
            </a:extLst>
          </p:cNvPr>
          <p:cNvSpPr txBox="1"/>
          <p:nvPr/>
        </p:nvSpPr>
        <p:spPr>
          <a:xfrm>
            <a:off x="5487138" y="2228427"/>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Test Set</a:t>
            </a:r>
          </a:p>
        </p:txBody>
      </p:sp>
      <p:sp>
        <p:nvSpPr>
          <p:cNvPr id="60" name="Oval 59">
            <a:extLst>
              <a:ext uri="{FF2B5EF4-FFF2-40B4-BE49-F238E27FC236}">
                <a16:creationId xmlns:a16="http://schemas.microsoft.com/office/drawing/2014/main" id="{C65EDFF9-FE81-4742-B60D-0E686DC6919A}"/>
              </a:ext>
            </a:extLst>
          </p:cNvPr>
          <p:cNvSpPr/>
          <p:nvPr/>
        </p:nvSpPr>
        <p:spPr>
          <a:xfrm>
            <a:off x="192620" y="1984055"/>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60437FE-B6A6-9A4B-AF58-32E246469AE9}"/>
              </a:ext>
            </a:extLst>
          </p:cNvPr>
          <p:cNvSpPr/>
          <p:nvPr/>
        </p:nvSpPr>
        <p:spPr>
          <a:xfrm>
            <a:off x="4694052" y="1989039"/>
            <a:ext cx="4310786" cy="2524926"/>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7DAEC66D-7847-BD4B-8262-DE6A5B09C3E8}"/>
              </a:ext>
            </a:extLst>
          </p:cNvPr>
          <p:cNvPicPr>
            <a:picLocks noChangeAspect="1"/>
          </p:cNvPicPr>
          <p:nvPr/>
        </p:nvPicPr>
        <p:blipFill>
          <a:blip r:embed="rId2"/>
          <a:stretch>
            <a:fillRect/>
          </a:stretch>
        </p:blipFill>
        <p:spPr>
          <a:xfrm>
            <a:off x="2436767" y="3476202"/>
            <a:ext cx="609600" cy="609600"/>
          </a:xfrm>
          <a:prstGeom prst="rect">
            <a:avLst/>
          </a:prstGeom>
          <a:ln>
            <a:noFill/>
          </a:ln>
        </p:spPr>
      </p:pic>
      <p:pic>
        <p:nvPicPr>
          <p:cNvPr id="64" name="Picture 63">
            <a:extLst>
              <a:ext uri="{FF2B5EF4-FFF2-40B4-BE49-F238E27FC236}">
                <a16:creationId xmlns:a16="http://schemas.microsoft.com/office/drawing/2014/main" id="{2001C2E6-D3AC-7C46-8F87-2BDDB56C31D3}"/>
              </a:ext>
            </a:extLst>
          </p:cNvPr>
          <p:cNvPicPr>
            <a:picLocks noChangeAspect="1"/>
          </p:cNvPicPr>
          <p:nvPr/>
        </p:nvPicPr>
        <p:blipFill>
          <a:blip r:embed="rId2"/>
          <a:stretch>
            <a:fillRect/>
          </a:stretch>
        </p:blipFill>
        <p:spPr>
          <a:xfrm>
            <a:off x="1697478" y="3478243"/>
            <a:ext cx="609600" cy="609600"/>
          </a:xfrm>
          <a:prstGeom prst="rect">
            <a:avLst/>
          </a:prstGeom>
          <a:ln>
            <a:noFill/>
          </a:ln>
        </p:spPr>
      </p:pic>
      <p:pic>
        <p:nvPicPr>
          <p:cNvPr id="65" name="Picture 64">
            <a:extLst>
              <a:ext uri="{FF2B5EF4-FFF2-40B4-BE49-F238E27FC236}">
                <a16:creationId xmlns:a16="http://schemas.microsoft.com/office/drawing/2014/main" id="{29CC2FF6-6474-C74E-87E8-9A8014986A80}"/>
              </a:ext>
            </a:extLst>
          </p:cNvPr>
          <p:cNvPicPr>
            <a:picLocks noChangeAspect="1"/>
          </p:cNvPicPr>
          <p:nvPr/>
        </p:nvPicPr>
        <p:blipFill>
          <a:blip r:embed="rId2"/>
          <a:stretch>
            <a:fillRect/>
          </a:stretch>
        </p:blipFill>
        <p:spPr>
          <a:xfrm>
            <a:off x="950240" y="3475814"/>
            <a:ext cx="609600" cy="609600"/>
          </a:xfrm>
          <a:prstGeom prst="rect">
            <a:avLst/>
          </a:prstGeom>
          <a:ln>
            <a:noFill/>
          </a:ln>
        </p:spPr>
      </p:pic>
      <p:pic>
        <p:nvPicPr>
          <p:cNvPr id="66" name="Picture 65">
            <a:extLst>
              <a:ext uri="{FF2B5EF4-FFF2-40B4-BE49-F238E27FC236}">
                <a16:creationId xmlns:a16="http://schemas.microsoft.com/office/drawing/2014/main" id="{BB5EC51F-5FAC-A84B-8046-590CFBF45390}"/>
              </a:ext>
            </a:extLst>
          </p:cNvPr>
          <p:cNvPicPr>
            <a:picLocks noChangeAspect="1"/>
          </p:cNvPicPr>
          <p:nvPr/>
        </p:nvPicPr>
        <p:blipFill>
          <a:blip r:embed="rId2"/>
          <a:stretch>
            <a:fillRect/>
          </a:stretch>
        </p:blipFill>
        <p:spPr>
          <a:xfrm>
            <a:off x="3215647" y="2729650"/>
            <a:ext cx="609600" cy="609600"/>
          </a:xfrm>
          <a:prstGeom prst="rect">
            <a:avLst/>
          </a:prstGeom>
          <a:ln>
            <a:noFill/>
          </a:ln>
        </p:spPr>
      </p:pic>
      <p:pic>
        <p:nvPicPr>
          <p:cNvPr id="67" name="Picture 66">
            <a:extLst>
              <a:ext uri="{FF2B5EF4-FFF2-40B4-BE49-F238E27FC236}">
                <a16:creationId xmlns:a16="http://schemas.microsoft.com/office/drawing/2014/main" id="{1BB94CE2-F95F-9741-960B-8ED059A8B16F}"/>
              </a:ext>
            </a:extLst>
          </p:cNvPr>
          <p:cNvPicPr>
            <a:picLocks noChangeAspect="1"/>
          </p:cNvPicPr>
          <p:nvPr/>
        </p:nvPicPr>
        <p:blipFill>
          <a:blip r:embed="rId2"/>
          <a:stretch>
            <a:fillRect/>
          </a:stretch>
        </p:blipFill>
        <p:spPr>
          <a:xfrm>
            <a:off x="2457716" y="2727423"/>
            <a:ext cx="609600" cy="609600"/>
          </a:xfrm>
          <a:prstGeom prst="rect">
            <a:avLst/>
          </a:prstGeom>
          <a:ln>
            <a:noFill/>
          </a:ln>
        </p:spPr>
      </p:pic>
      <p:pic>
        <p:nvPicPr>
          <p:cNvPr id="68" name="Picture 67">
            <a:extLst>
              <a:ext uri="{FF2B5EF4-FFF2-40B4-BE49-F238E27FC236}">
                <a16:creationId xmlns:a16="http://schemas.microsoft.com/office/drawing/2014/main" id="{AF97F6C7-CFC4-A845-B27F-7F54ED279D25}"/>
              </a:ext>
            </a:extLst>
          </p:cNvPr>
          <p:cNvPicPr>
            <a:picLocks noChangeAspect="1"/>
          </p:cNvPicPr>
          <p:nvPr/>
        </p:nvPicPr>
        <p:blipFill>
          <a:blip r:embed="rId2"/>
          <a:stretch>
            <a:fillRect/>
          </a:stretch>
        </p:blipFill>
        <p:spPr>
          <a:xfrm>
            <a:off x="1718427" y="2729464"/>
            <a:ext cx="609600" cy="609600"/>
          </a:xfrm>
          <a:prstGeom prst="rect">
            <a:avLst/>
          </a:prstGeom>
          <a:ln>
            <a:noFill/>
          </a:ln>
        </p:spPr>
      </p:pic>
      <p:pic>
        <p:nvPicPr>
          <p:cNvPr id="69" name="Picture 68">
            <a:extLst>
              <a:ext uri="{FF2B5EF4-FFF2-40B4-BE49-F238E27FC236}">
                <a16:creationId xmlns:a16="http://schemas.microsoft.com/office/drawing/2014/main" id="{B1B61CA3-16D6-BA4B-9022-1AA2C1374351}"/>
              </a:ext>
            </a:extLst>
          </p:cNvPr>
          <p:cNvPicPr>
            <a:picLocks noChangeAspect="1"/>
          </p:cNvPicPr>
          <p:nvPr/>
        </p:nvPicPr>
        <p:blipFill>
          <a:blip r:embed="rId2"/>
          <a:stretch>
            <a:fillRect/>
          </a:stretch>
        </p:blipFill>
        <p:spPr>
          <a:xfrm>
            <a:off x="971189" y="2727035"/>
            <a:ext cx="609600" cy="609600"/>
          </a:xfrm>
          <a:prstGeom prst="rect">
            <a:avLst/>
          </a:prstGeom>
          <a:ln>
            <a:noFill/>
          </a:ln>
        </p:spPr>
      </p:pic>
      <p:pic>
        <p:nvPicPr>
          <p:cNvPr id="70" name="Picture 69">
            <a:extLst>
              <a:ext uri="{FF2B5EF4-FFF2-40B4-BE49-F238E27FC236}">
                <a16:creationId xmlns:a16="http://schemas.microsoft.com/office/drawing/2014/main" id="{C13FA595-0BF4-F148-8681-15D4FB1CF023}"/>
              </a:ext>
            </a:extLst>
          </p:cNvPr>
          <p:cNvPicPr>
            <a:picLocks noChangeAspect="1"/>
          </p:cNvPicPr>
          <p:nvPr/>
        </p:nvPicPr>
        <p:blipFill>
          <a:blip r:embed="rId2"/>
          <a:stretch>
            <a:fillRect/>
          </a:stretch>
        </p:blipFill>
        <p:spPr>
          <a:xfrm>
            <a:off x="198876" y="1820275"/>
            <a:ext cx="609600" cy="609600"/>
          </a:xfrm>
          <a:prstGeom prst="rect">
            <a:avLst/>
          </a:prstGeom>
          <a:ln>
            <a:noFill/>
          </a:ln>
        </p:spPr>
      </p:pic>
      <p:pic>
        <p:nvPicPr>
          <p:cNvPr id="71" name="Picture 70">
            <a:extLst>
              <a:ext uri="{FF2B5EF4-FFF2-40B4-BE49-F238E27FC236}">
                <a16:creationId xmlns:a16="http://schemas.microsoft.com/office/drawing/2014/main" id="{0680AB26-5495-1F46-AEF3-7B025E2D890E}"/>
              </a:ext>
            </a:extLst>
          </p:cNvPr>
          <p:cNvPicPr>
            <a:picLocks noChangeAspect="1"/>
          </p:cNvPicPr>
          <p:nvPr/>
        </p:nvPicPr>
        <p:blipFill>
          <a:blip r:embed="rId2"/>
          <a:stretch>
            <a:fillRect/>
          </a:stretch>
        </p:blipFill>
        <p:spPr>
          <a:xfrm>
            <a:off x="6898004" y="2866214"/>
            <a:ext cx="609600" cy="609600"/>
          </a:xfrm>
          <a:prstGeom prst="rect">
            <a:avLst/>
          </a:prstGeom>
          <a:ln>
            <a:noFill/>
          </a:ln>
        </p:spPr>
      </p:pic>
      <p:pic>
        <p:nvPicPr>
          <p:cNvPr id="72" name="Picture 71">
            <a:extLst>
              <a:ext uri="{FF2B5EF4-FFF2-40B4-BE49-F238E27FC236}">
                <a16:creationId xmlns:a16="http://schemas.microsoft.com/office/drawing/2014/main" id="{5873A816-8DB6-9042-84AB-8EE69212B1F1}"/>
              </a:ext>
            </a:extLst>
          </p:cNvPr>
          <p:cNvPicPr>
            <a:picLocks noChangeAspect="1"/>
          </p:cNvPicPr>
          <p:nvPr/>
        </p:nvPicPr>
        <p:blipFill>
          <a:blip r:embed="rId2"/>
          <a:stretch>
            <a:fillRect/>
          </a:stretch>
        </p:blipFill>
        <p:spPr>
          <a:xfrm>
            <a:off x="4656131" y="1817587"/>
            <a:ext cx="609600" cy="609600"/>
          </a:xfrm>
          <a:prstGeom prst="rect">
            <a:avLst/>
          </a:prstGeom>
          <a:ln>
            <a:noFill/>
          </a:ln>
        </p:spPr>
      </p:pic>
      <p:pic>
        <p:nvPicPr>
          <p:cNvPr id="73" name="Picture 10">
            <a:extLst>
              <a:ext uri="{FF2B5EF4-FFF2-40B4-BE49-F238E27FC236}">
                <a16:creationId xmlns:a16="http://schemas.microsoft.com/office/drawing/2014/main" id="{946CAF6B-32D2-1C45-9B4A-5BE8EF1C0979}"/>
              </a:ext>
            </a:extLst>
          </p:cNvPr>
          <p:cNvPicPr>
            <a:picLocks noChangeAspect="1"/>
          </p:cNvPicPr>
          <p:nvPr/>
        </p:nvPicPr>
        <p:blipFill>
          <a:blip r:embed="rId3"/>
          <a:stretch>
            <a:fillRect/>
          </a:stretch>
        </p:blipFill>
        <p:spPr>
          <a:xfrm>
            <a:off x="2878085" y="5633840"/>
            <a:ext cx="685800" cy="692944"/>
          </a:xfrm>
          <a:prstGeom prst="rect">
            <a:avLst/>
          </a:prstGeom>
        </p:spPr>
      </p:pic>
      <p:pic>
        <p:nvPicPr>
          <p:cNvPr id="74" name="Picture 12">
            <a:extLst>
              <a:ext uri="{FF2B5EF4-FFF2-40B4-BE49-F238E27FC236}">
                <a16:creationId xmlns:a16="http://schemas.microsoft.com/office/drawing/2014/main" id="{9A755DA5-1CAC-7A46-9A4F-17DE462E8CD4}"/>
              </a:ext>
            </a:extLst>
          </p:cNvPr>
          <p:cNvPicPr>
            <a:picLocks noChangeAspect="1"/>
          </p:cNvPicPr>
          <p:nvPr/>
        </p:nvPicPr>
        <p:blipFill>
          <a:blip r:embed="rId4"/>
          <a:stretch>
            <a:fillRect/>
          </a:stretch>
        </p:blipFill>
        <p:spPr>
          <a:xfrm>
            <a:off x="1518667" y="5633840"/>
            <a:ext cx="685800" cy="685800"/>
          </a:xfrm>
          <a:prstGeom prst="rect">
            <a:avLst/>
          </a:prstGeom>
        </p:spPr>
      </p:pic>
      <p:pic>
        <p:nvPicPr>
          <p:cNvPr id="75" name="Picture 14" descr="A picture containing clipart&#10;&#10;Description generated with high confidence">
            <a:extLst>
              <a:ext uri="{FF2B5EF4-FFF2-40B4-BE49-F238E27FC236}">
                <a16:creationId xmlns:a16="http://schemas.microsoft.com/office/drawing/2014/main" id="{EDEA27B0-717B-0E46-A1DF-705EF2ED7EA4}"/>
              </a:ext>
            </a:extLst>
          </p:cNvPr>
          <p:cNvPicPr>
            <a:picLocks noChangeAspect="1"/>
          </p:cNvPicPr>
          <p:nvPr/>
        </p:nvPicPr>
        <p:blipFill>
          <a:blip r:embed="rId5"/>
          <a:stretch>
            <a:fillRect/>
          </a:stretch>
        </p:blipFill>
        <p:spPr>
          <a:xfrm>
            <a:off x="804533" y="4818922"/>
            <a:ext cx="685800" cy="685800"/>
          </a:xfrm>
          <a:prstGeom prst="rect">
            <a:avLst/>
          </a:prstGeom>
        </p:spPr>
      </p:pic>
      <p:pic>
        <p:nvPicPr>
          <p:cNvPr id="76" name="Picture 16">
            <a:extLst>
              <a:ext uri="{FF2B5EF4-FFF2-40B4-BE49-F238E27FC236}">
                <a16:creationId xmlns:a16="http://schemas.microsoft.com/office/drawing/2014/main" id="{AE3A3FBD-76E6-C346-9545-EAA0C86CCF69}"/>
              </a:ext>
            </a:extLst>
          </p:cNvPr>
          <p:cNvPicPr>
            <a:picLocks noChangeAspect="1"/>
          </p:cNvPicPr>
          <p:nvPr/>
        </p:nvPicPr>
        <p:blipFill>
          <a:blip r:embed="rId6"/>
          <a:stretch>
            <a:fillRect/>
          </a:stretch>
        </p:blipFill>
        <p:spPr>
          <a:xfrm>
            <a:off x="2846011" y="4821185"/>
            <a:ext cx="685800" cy="685800"/>
          </a:xfrm>
          <a:prstGeom prst="rect">
            <a:avLst/>
          </a:prstGeom>
        </p:spPr>
      </p:pic>
      <p:pic>
        <p:nvPicPr>
          <p:cNvPr id="77" name="Picture 18">
            <a:extLst>
              <a:ext uri="{FF2B5EF4-FFF2-40B4-BE49-F238E27FC236}">
                <a16:creationId xmlns:a16="http://schemas.microsoft.com/office/drawing/2014/main" id="{53743B81-41E6-1440-83A4-983C42A02E8B}"/>
              </a:ext>
            </a:extLst>
          </p:cNvPr>
          <p:cNvPicPr>
            <a:picLocks noChangeAspect="1"/>
          </p:cNvPicPr>
          <p:nvPr/>
        </p:nvPicPr>
        <p:blipFill>
          <a:blip r:embed="rId7"/>
          <a:stretch>
            <a:fillRect/>
          </a:stretch>
        </p:blipFill>
        <p:spPr>
          <a:xfrm>
            <a:off x="2195165" y="4821185"/>
            <a:ext cx="685800" cy="685800"/>
          </a:xfrm>
          <a:prstGeom prst="rect">
            <a:avLst/>
          </a:prstGeom>
        </p:spPr>
      </p:pic>
      <p:pic>
        <p:nvPicPr>
          <p:cNvPr id="78" name="Picture 22">
            <a:extLst>
              <a:ext uri="{FF2B5EF4-FFF2-40B4-BE49-F238E27FC236}">
                <a16:creationId xmlns:a16="http://schemas.microsoft.com/office/drawing/2014/main" id="{96D72A58-2823-0A4F-86F1-88FB733C011D}"/>
              </a:ext>
            </a:extLst>
          </p:cNvPr>
          <p:cNvPicPr>
            <a:picLocks noChangeAspect="1"/>
          </p:cNvPicPr>
          <p:nvPr/>
        </p:nvPicPr>
        <p:blipFill>
          <a:blip r:embed="rId8"/>
          <a:stretch>
            <a:fillRect/>
          </a:stretch>
        </p:blipFill>
        <p:spPr>
          <a:xfrm>
            <a:off x="2166410" y="5636866"/>
            <a:ext cx="685800" cy="685800"/>
          </a:xfrm>
          <a:prstGeom prst="rect">
            <a:avLst/>
          </a:prstGeom>
        </p:spPr>
      </p:pic>
      <p:pic>
        <p:nvPicPr>
          <p:cNvPr id="79" name="Picture 24" descr="A picture containing object&#10;&#10;Description generated with high confidence">
            <a:extLst>
              <a:ext uri="{FF2B5EF4-FFF2-40B4-BE49-F238E27FC236}">
                <a16:creationId xmlns:a16="http://schemas.microsoft.com/office/drawing/2014/main" id="{6F32F686-6252-504E-8E0A-7CFD3659BF7F}"/>
              </a:ext>
            </a:extLst>
          </p:cNvPr>
          <p:cNvPicPr>
            <a:picLocks noChangeAspect="1"/>
          </p:cNvPicPr>
          <p:nvPr/>
        </p:nvPicPr>
        <p:blipFill>
          <a:blip r:embed="rId9"/>
          <a:stretch>
            <a:fillRect/>
          </a:stretch>
        </p:blipFill>
        <p:spPr>
          <a:xfrm>
            <a:off x="3589904" y="5659187"/>
            <a:ext cx="685800" cy="685800"/>
          </a:xfrm>
          <a:prstGeom prst="rect">
            <a:avLst/>
          </a:prstGeom>
        </p:spPr>
      </p:pic>
      <p:pic>
        <p:nvPicPr>
          <p:cNvPr id="80" name="Picture 26">
            <a:extLst>
              <a:ext uri="{FF2B5EF4-FFF2-40B4-BE49-F238E27FC236}">
                <a16:creationId xmlns:a16="http://schemas.microsoft.com/office/drawing/2014/main" id="{A473D17C-DEE8-3541-A84C-1E2BFFC79BEC}"/>
              </a:ext>
            </a:extLst>
          </p:cNvPr>
          <p:cNvPicPr>
            <a:picLocks noChangeAspect="1"/>
          </p:cNvPicPr>
          <p:nvPr/>
        </p:nvPicPr>
        <p:blipFill>
          <a:blip r:embed="rId10"/>
          <a:stretch>
            <a:fillRect/>
          </a:stretch>
        </p:blipFill>
        <p:spPr>
          <a:xfrm>
            <a:off x="1498619" y="4742757"/>
            <a:ext cx="685800" cy="685800"/>
          </a:xfrm>
          <a:prstGeom prst="rect">
            <a:avLst/>
          </a:prstGeom>
        </p:spPr>
      </p:pic>
      <p:pic>
        <p:nvPicPr>
          <p:cNvPr id="81" name="Picture 32">
            <a:extLst>
              <a:ext uri="{FF2B5EF4-FFF2-40B4-BE49-F238E27FC236}">
                <a16:creationId xmlns:a16="http://schemas.microsoft.com/office/drawing/2014/main" id="{DD24074A-9764-154A-A887-432796DF484F}"/>
              </a:ext>
            </a:extLst>
          </p:cNvPr>
          <p:cNvPicPr>
            <a:picLocks noChangeAspect="1"/>
          </p:cNvPicPr>
          <p:nvPr/>
        </p:nvPicPr>
        <p:blipFill>
          <a:blip r:embed="rId11"/>
          <a:stretch>
            <a:fillRect/>
          </a:stretch>
        </p:blipFill>
        <p:spPr>
          <a:xfrm>
            <a:off x="857687" y="5561954"/>
            <a:ext cx="685800" cy="685800"/>
          </a:xfrm>
          <a:prstGeom prst="rect">
            <a:avLst/>
          </a:prstGeom>
        </p:spPr>
      </p:pic>
      <p:pic>
        <p:nvPicPr>
          <p:cNvPr id="82" name="Picture 34" descr="A close up of a logo&#10;&#10;Description generated with high confidence">
            <a:extLst>
              <a:ext uri="{FF2B5EF4-FFF2-40B4-BE49-F238E27FC236}">
                <a16:creationId xmlns:a16="http://schemas.microsoft.com/office/drawing/2014/main" id="{37067701-5C73-1143-B16F-B43D7F58B10B}"/>
              </a:ext>
            </a:extLst>
          </p:cNvPr>
          <p:cNvPicPr>
            <a:picLocks noChangeAspect="1"/>
          </p:cNvPicPr>
          <p:nvPr/>
        </p:nvPicPr>
        <p:blipFill>
          <a:blip r:embed="rId12"/>
          <a:stretch>
            <a:fillRect/>
          </a:stretch>
        </p:blipFill>
        <p:spPr>
          <a:xfrm>
            <a:off x="297353" y="5561950"/>
            <a:ext cx="685800" cy="685800"/>
          </a:xfrm>
          <a:prstGeom prst="rect">
            <a:avLst/>
          </a:prstGeom>
        </p:spPr>
      </p:pic>
      <p:pic>
        <p:nvPicPr>
          <p:cNvPr id="83" name="Picture 38" descr="A picture containing saw&#10;&#10;Description generated with high confidence">
            <a:extLst>
              <a:ext uri="{FF2B5EF4-FFF2-40B4-BE49-F238E27FC236}">
                <a16:creationId xmlns:a16="http://schemas.microsoft.com/office/drawing/2014/main" id="{29F6DA10-C607-9149-B3EC-C5734E63CBEF}"/>
              </a:ext>
            </a:extLst>
          </p:cNvPr>
          <p:cNvPicPr>
            <a:picLocks noChangeAspect="1"/>
          </p:cNvPicPr>
          <p:nvPr/>
        </p:nvPicPr>
        <p:blipFill>
          <a:blip r:embed="rId13"/>
          <a:stretch>
            <a:fillRect/>
          </a:stretch>
        </p:blipFill>
        <p:spPr>
          <a:xfrm rot="7216187">
            <a:off x="3578836" y="4878513"/>
            <a:ext cx="685800" cy="685800"/>
          </a:xfrm>
          <a:prstGeom prst="rect">
            <a:avLst/>
          </a:prstGeom>
        </p:spPr>
      </p:pic>
      <p:pic>
        <p:nvPicPr>
          <p:cNvPr id="84" name="Picture 6" descr="A close up of a logo&#10;&#10;Description generated with high confidence">
            <a:extLst>
              <a:ext uri="{FF2B5EF4-FFF2-40B4-BE49-F238E27FC236}">
                <a16:creationId xmlns:a16="http://schemas.microsoft.com/office/drawing/2014/main" id="{29DB757C-7D65-DC48-968A-F4D72FC35A0A}"/>
              </a:ext>
            </a:extLst>
          </p:cNvPr>
          <p:cNvPicPr>
            <a:picLocks noChangeAspect="1"/>
          </p:cNvPicPr>
          <p:nvPr/>
        </p:nvPicPr>
        <p:blipFill>
          <a:blip r:embed="rId14"/>
          <a:stretch>
            <a:fillRect/>
          </a:stretch>
        </p:blipFill>
        <p:spPr>
          <a:xfrm>
            <a:off x="297353" y="4817792"/>
            <a:ext cx="685800" cy="685800"/>
          </a:xfrm>
          <a:prstGeom prst="rect">
            <a:avLst/>
          </a:prstGeom>
        </p:spPr>
      </p:pic>
    </p:spTree>
    <p:extLst>
      <p:ext uri="{BB962C8B-B14F-4D97-AF65-F5344CB8AC3E}">
        <p14:creationId xmlns:p14="http://schemas.microsoft.com/office/powerpoint/2010/main" val="37459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A screenshot of a cell phone&#10;&#10;Description generated with very high confidence">
            <a:extLst>
              <a:ext uri="{FF2B5EF4-FFF2-40B4-BE49-F238E27FC236}">
                <a16:creationId xmlns:a16="http://schemas.microsoft.com/office/drawing/2014/main" id="{49B565C7-7065-432E-827C-13485E1DF486}"/>
              </a:ext>
            </a:extLst>
          </p:cNvPr>
          <p:cNvPicPr>
            <a:picLocks noChangeAspect="1"/>
          </p:cNvPicPr>
          <p:nvPr/>
        </p:nvPicPr>
        <p:blipFill>
          <a:blip r:embed="rId2"/>
          <a:stretch>
            <a:fillRect/>
          </a:stretch>
        </p:blipFill>
        <p:spPr>
          <a:xfrm>
            <a:off x="425569" y="1738282"/>
            <a:ext cx="8465388" cy="4306214"/>
          </a:xfrm>
          <a:prstGeom prst="rect">
            <a:avLst/>
          </a:prstGeom>
        </p:spPr>
      </p:pic>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28</a:t>
            </a:fld>
            <a:endParaRPr lang="en-HK"/>
          </a:p>
        </p:txBody>
      </p:sp>
      <p:sp>
        <p:nvSpPr>
          <p:cNvPr id="7" name="Title 24">
            <a:extLst>
              <a:ext uri="{FF2B5EF4-FFF2-40B4-BE49-F238E27FC236}">
                <a16:creationId xmlns:a16="http://schemas.microsoft.com/office/drawing/2014/main" id="{37D99D7D-6EAE-1A48-9DD2-092A254CBB9F}"/>
              </a:ext>
            </a:extLst>
          </p:cNvPr>
          <p:cNvSpPr>
            <a:spLocks noGrp="1"/>
          </p:cNvSpPr>
          <p:nvPr>
            <p:ph type="title"/>
          </p:nvPr>
        </p:nvSpPr>
        <p:spPr>
          <a:xfrm>
            <a:off x="800100" y="99221"/>
            <a:ext cx="7543800" cy="897065"/>
          </a:xfrm>
        </p:spPr>
        <p:txBody>
          <a:bodyPr/>
          <a:lstStyle/>
          <a:p>
            <a:r>
              <a:rPr lang="en-US"/>
              <a:t>Methodology: Classification by DTW </a:t>
            </a:r>
          </a:p>
        </p:txBody>
      </p:sp>
      <p:sp>
        <p:nvSpPr>
          <p:cNvPr id="9" name="Content Placeholder 2">
            <a:extLst>
              <a:ext uri="{FF2B5EF4-FFF2-40B4-BE49-F238E27FC236}">
                <a16:creationId xmlns:a16="http://schemas.microsoft.com/office/drawing/2014/main" id="{FC7365B4-EE2E-D94D-BCE6-3B09889A8868}"/>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The last subject 8 in Master Set</a:t>
            </a:r>
          </a:p>
        </p:txBody>
      </p:sp>
      <p:sp>
        <p:nvSpPr>
          <p:cNvPr id="10" name="Rectangle 9">
            <a:extLst>
              <a:ext uri="{FF2B5EF4-FFF2-40B4-BE49-F238E27FC236}">
                <a16:creationId xmlns:a16="http://schemas.microsoft.com/office/drawing/2014/main" id="{D2277C73-6D8E-FC4E-BA89-1D04B95D342F}"/>
              </a:ext>
            </a:extLst>
          </p:cNvPr>
          <p:cNvSpPr/>
          <p:nvPr/>
        </p:nvSpPr>
        <p:spPr>
          <a:xfrm>
            <a:off x="755374" y="1894857"/>
            <a:ext cx="1192696" cy="401535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32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29</a:t>
            </a:fld>
            <a:endParaRPr lang="en-HK"/>
          </a:p>
        </p:txBody>
      </p:sp>
      <p:sp>
        <p:nvSpPr>
          <p:cNvPr id="7" name="Title 24">
            <a:extLst>
              <a:ext uri="{FF2B5EF4-FFF2-40B4-BE49-F238E27FC236}">
                <a16:creationId xmlns:a16="http://schemas.microsoft.com/office/drawing/2014/main" id="{37D99D7D-6EAE-1A48-9DD2-092A254CBB9F}"/>
              </a:ext>
            </a:extLst>
          </p:cNvPr>
          <p:cNvSpPr>
            <a:spLocks noGrp="1"/>
          </p:cNvSpPr>
          <p:nvPr>
            <p:ph type="title"/>
          </p:nvPr>
        </p:nvSpPr>
        <p:spPr>
          <a:xfrm>
            <a:off x="800100" y="99221"/>
            <a:ext cx="7543800" cy="897065"/>
          </a:xfrm>
        </p:spPr>
        <p:txBody>
          <a:bodyPr/>
          <a:lstStyle/>
          <a:p>
            <a:r>
              <a:rPr lang="en-US"/>
              <a:t>Methodology: Classification by DTW </a:t>
            </a:r>
          </a:p>
        </p:txBody>
      </p:sp>
      <p:sp>
        <p:nvSpPr>
          <p:cNvPr id="9" name="Content Placeholder 2">
            <a:extLst>
              <a:ext uri="{FF2B5EF4-FFF2-40B4-BE49-F238E27FC236}">
                <a16:creationId xmlns:a16="http://schemas.microsoft.com/office/drawing/2014/main" id="{FC7365B4-EE2E-D94D-BCE6-3B09889A8868}"/>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cs typeface="Arial"/>
              </a:rPr>
              <a:t>Finally we have the distances between the unknown action of subject 9 in Test Set and all 12 actions of all 8 subjects in Master Set</a:t>
            </a:r>
          </a:p>
        </p:txBody>
      </p:sp>
      <p:pic>
        <p:nvPicPr>
          <p:cNvPr id="8" name="Picture 4" descr="A screenshot of a cell phone&#10;&#10;Description generated with very high confidence">
            <a:extLst>
              <a:ext uri="{FF2B5EF4-FFF2-40B4-BE49-F238E27FC236}">
                <a16:creationId xmlns:a16="http://schemas.microsoft.com/office/drawing/2014/main" id="{F384ADB2-8995-A34B-8486-AAD8D5CC12FD}"/>
              </a:ext>
            </a:extLst>
          </p:cNvPr>
          <p:cNvPicPr>
            <a:picLocks noChangeAspect="1"/>
          </p:cNvPicPr>
          <p:nvPr/>
        </p:nvPicPr>
        <p:blipFill>
          <a:blip r:embed="rId2"/>
          <a:stretch>
            <a:fillRect/>
          </a:stretch>
        </p:blipFill>
        <p:spPr>
          <a:xfrm>
            <a:off x="826604" y="2032855"/>
            <a:ext cx="7200000" cy="1929313"/>
          </a:xfrm>
          <a:prstGeom prst="rect">
            <a:avLst/>
          </a:prstGeom>
        </p:spPr>
      </p:pic>
      <p:pic>
        <p:nvPicPr>
          <p:cNvPr id="2" name="Picture 1">
            <a:extLst>
              <a:ext uri="{FF2B5EF4-FFF2-40B4-BE49-F238E27FC236}">
                <a16:creationId xmlns:a16="http://schemas.microsoft.com/office/drawing/2014/main" id="{CC322438-0C0D-BD48-B9D3-C6C98B1824B4}"/>
              </a:ext>
            </a:extLst>
          </p:cNvPr>
          <p:cNvPicPr>
            <a:picLocks noChangeAspect="1"/>
          </p:cNvPicPr>
          <p:nvPr/>
        </p:nvPicPr>
        <p:blipFill>
          <a:blip r:embed="rId3"/>
          <a:stretch>
            <a:fillRect/>
          </a:stretch>
        </p:blipFill>
        <p:spPr>
          <a:xfrm>
            <a:off x="800100" y="4107940"/>
            <a:ext cx="7200000" cy="1404878"/>
          </a:xfrm>
          <a:prstGeom prst="rect">
            <a:avLst/>
          </a:prstGeom>
        </p:spPr>
      </p:pic>
    </p:spTree>
    <p:extLst>
      <p:ext uri="{BB962C8B-B14F-4D97-AF65-F5344CB8AC3E}">
        <p14:creationId xmlns:p14="http://schemas.microsoft.com/office/powerpoint/2010/main" val="328426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4851C-4796-4BE9-BBD6-2665BF40339C}"/>
              </a:ext>
            </a:extLst>
          </p:cNvPr>
          <p:cNvSpPr>
            <a:spLocks noGrp="1"/>
          </p:cNvSpPr>
          <p:nvPr>
            <p:ph type="title"/>
          </p:nvPr>
        </p:nvSpPr>
        <p:spPr/>
        <p:txBody>
          <a:bodyPr/>
          <a:lstStyle/>
          <a:p>
            <a:r>
              <a:rPr lang="en-US"/>
              <a:t>Presentation Structure</a:t>
            </a:r>
          </a:p>
        </p:txBody>
      </p:sp>
      <p:sp>
        <p:nvSpPr>
          <p:cNvPr id="3" name="Content Placeholder 2">
            <a:extLst>
              <a:ext uri="{FF2B5EF4-FFF2-40B4-BE49-F238E27FC236}">
                <a16:creationId xmlns:a16="http://schemas.microsoft.com/office/drawing/2014/main" id="{0248C638-A9E3-4219-A2A9-DB0B7FFD238A}"/>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200">
                <a:latin typeface="Franklin Gothic Book"/>
                <a:ea typeface="MS Mincho"/>
                <a:cs typeface="Arial"/>
              </a:rPr>
              <a:t>Time Series Similarity</a:t>
            </a:r>
          </a:p>
          <a:p>
            <a:pPr marL="342900" indent="-342900">
              <a:spcBef>
                <a:spcPts val="1300"/>
              </a:spcBef>
              <a:buAutoNum type="arabicPeriod"/>
            </a:pPr>
            <a:r>
              <a:rPr lang="en-US" sz="3200">
                <a:latin typeface="Franklin Gothic Book"/>
                <a:ea typeface="MS Mincho"/>
                <a:cs typeface="Arial"/>
              </a:rPr>
              <a:t> Dataset</a:t>
            </a:r>
          </a:p>
          <a:p>
            <a:pPr marL="342900" indent="-342900">
              <a:spcBef>
                <a:spcPts val="1300"/>
              </a:spcBef>
              <a:buAutoNum type="arabicPeriod"/>
            </a:pPr>
            <a:r>
              <a:rPr lang="en-US" sz="3200">
                <a:latin typeface="Franklin Gothic Book"/>
                <a:ea typeface="MS Mincho"/>
                <a:cs typeface="Arial"/>
              </a:rPr>
              <a:t> Data Pre-processing</a:t>
            </a:r>
          </a:p>
          <a:p>
            <a:pPr marL="342900" indent="-342900">
              <a:spcBef>
                <a:spcPts val="1300"/>
              </a:spcBef>
              <a:buAutoNum type="arabicPeriod"/>
            </a:pPr>
            <a:r>
              <a:rPr lang="en-US" sz="3200">
                <a:latin typeface="Franklin Gothic Book"/>
                <a:ea typeface="MS Mincho"/>
                <a:cs typeface="Arial"/>
              </a:rPr>
              <a:t> Classification (demo)</a:t>
            </a:r>
          </a:p>
        </p:txBody>
      </p:sp>
      <p:sp>
        <p:nvSpPr>
          <p:cNvPr id="4" name="Slide Number Placeholder 3">
            <a:extLst>
              <a:ext uri="{FF2B5EF4-FFF2-40B4-BE49-F238E27FC236}">
                <a16:creationId xmlns:a16="http://schemas.microsoft.com/office/drawing/2014/main" id="{F253372E-ED5D-491F-8D9F-C80DBC877324}"/>
              </a:ext>
            </a:extLst>
          </p:cNvPr>
          <p:cNvSpPr>
            <a:spLocks noGrp="1"/>
          </p:cNvSpPr>
          <p:nvPr>
            <p:ph type="sldNum" sz="quarter" idx="12"/>
          </p:nvPr>
        </p:nvSpPr>
        <p:spPr/>
        <p:txBody>
          <a:bodyPr/>
          <a:lstStyle/>
          <a:p>
            <a:r>
              <a:rPr lang="en-HK"/>
              <a:t>Page </a:t>
            </a:r>
            <a:fld id="{47042922-AAB2-A244-BC71-72150ED145DC}" type="slidenum">
              <a:rPr lang="en-HK" smtClean="0"/>
              <a:pPr/>
              <a:t>3</a:t>
            </a:fld>
            <a:endParaRPr lang="en-HK"/>
          </a:p>
        </p:txBody>
      </p:sp>
    </p:spTree>
    <p:extLst>
      <p:ext uri="{BB962C8B-B14F-4D97-AF65-F5344CB8AC3E}">
        <p14:creationId xmlns:p14="http://schemas.microsoft.com/office/powerpoint/2010/main" val="342051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1405D45-B643-BB4E-8727-8A9CBFD7BB6C}"/>
              </a:ext>
            </a:extLst>
          </p:cNvPr>
          <p:cNvSpPr>
            <a:spLocks noGrp="1"/>
          </p:cNvSpPr>
          <p:nvPr>
            <p:ph idx="1"/>
          </p:nvPr>
        </p:nvSpPr>
        <p:spPr>
          <a:xfrm>
            <a:off x="800100" y="1337481"/>
            <a:ext cx="5168723" cy="5045063"/>
          </a:xfrm>
        </p:spPr>
        <p:txBody>
          <a:bodyPr vert="horz" lIns="68580" tIns="34290" rIns="68580" bIns="34290" rtlCol="0" anchor="t">
            <a:normAutofit/>
          </a:bodyPr>
          <a:lstStyle/>
          <a:p>
            <a:r>
              <a:rPr lang="en-US" sz="2000">
                <a:cs typeface="Arial"/>
              </a:rPr>
              <a:t>Predict an unknown action:</a:t>
            </a:r>
          </a:p>
          <a:p>
            <a:pPr lvl="1"/>
            <a:r>
              <a:rPr lang="en-US" sz="1800">
                <a:cs typeface="Arial"/>
              </a:rPr>
              <a:t>Finally we have the distances between the unknown action of subject 9 in Test set and the 12 actions of all 8 subjects in Master Set</a:t>
            </a:r>
          </a:p>
          <a:p>
            <a:pPr lvl="1"/>
            <a:r>
              <a:rPr lang="en-US" sz="1800">
                <a:cs typeface="Arial"/>
              </a:rPr>
              <a:t>Get average distance of all 12 actions</a:t>
            </a:r>
          </a:p>
          <a:p>
            <a:pPr lvl="1"/>
            <a:r>
              <a:rPr lang="en-US" sz="1800">
                <a:cs typeface="Arial"/>
              </a:rPr>
              <a:t>Action 3 has a shortest mean distance</a:t>
            </a:r>
          </a:p>
          <a:p>
            <a:pPr lvl="1"/>
            <a:r>
              <a:rPr lang="en-US" sz="1800">
                <a:cs typeface="Arial"/>
              </a:rPr>
              <a:t>Therefore, we predict that the unknown action </a:t>
            </a:r>
          </a:p>
          <a:p>
            <a:pPr marL="171450" lvl="1" indent="0">
              <a:buNone/>
            </a:pPr>
            <a:r>
              <a:rPr lang="en-US" sz="1800">
                <a:cs typeface="Arial"/>
              </a:rPr>
              <a:t>   is action 3</a:t>
            </a:r>
          </a:p>
        </p:txBody>
      </p:sp>
      <p:pic>
        <p:nvPicPr>
          <p:cNvPr id="5" name="Picture 5" descr="A screenshot of a cell phone&#10;&#10;Description generated with very high confidence">
            <a:extLst>
              <a:ext uri="{FF2B5EF4-FFF2-40B4-BE49-F238E27FC236}">
                <a16:creationId xmlns:a16="http://schemas.microsoft.com/office/drawing/2014/main" id="{95E5D2BE-FAB8-4E6C-A880-267B5B95B702}"/>
              </a:ext>
            </a:extLst>
          </p:cNvPr>
          <p:cNvPicPr>
            <a:picLocks noChangeAspect="1"/>
          </p:cNvPicPr>
          <p:nvPr/>
        </p:nvPicPr>
        <p:blipFill>
          <a:blip r:embed="rId2"/>
          <a:stretch>
            <a:fillRect/>
          </a:stretch>
        </p:blipFill>
        <p:spPr>
          <a:xfrm>
            <a:off x="6165371" y="1313642"/>
            <a:ext cx="2751107" cy="4863321"/>
          </a:xfrm>
          <a:prstGeom prst="rect">
            <a:avLst/>
          </a:prstGeom>
        </p:spPr>
      </p:pic>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30</a:t>
            </a:fld>
            <a:endParaRPr lang="en-HK"/>
          </a:p>
        </p:txBody>
      </p:sp>
      <p:pic>
        <p:nvPicPr>
          <p:cNvPr id="20" name="Picture 26">
            <a:extLst>
              <a:ext uri="{FF2B5EF4-FFF2-40B4-BE49-F238E27FC236}">
                <a16:creationId xmlns:a16="http://schemas.microsoft.com/office/drawing/2014/main" id="{D9E59E82-DDDA-488C-82D3-FE632662EBEE}"/>
              </a:ext>
            </a:extLst>
          </p:cNvPr>
          <p:cNvPicPr>
            <a:picLocks noChangeAspect="1"/>
          </p:cNvPicPr>
          <p:nvPr/>
        </p:nvPicPr>
        <p:blipFill>
          <a:blip r:embed="rId3"/>
          <a:stretch>
            <a:fillRect/>
          </a:stretch>
        </p:blipFill>
        <p:spPr>
          <a:xfrm>
            <a:off x="4572000" y="3577051"/>
            <a:ext cx="685800" cy="685800"/>
          </a:xfrm>
          <a:prstGeom prst="rect">
            <a:avLst/>
          </a:prstGeom>
        </p:spPr>
      </p:pic>
      <p:sp>
        <p:nvSpPr>
          <p:cNvPr id="6" name="Title 5">
            <a:extLst>
              <a:ext uri="{FF2B5EF4-FFF2-40B4-BE49-F238E27FC236}">
                <a16:creationId xmlns:a16="http://schemas.microsoft.com/office/drawing/2014/main" id="{68C6B585-D62D-1844-AE79-F523977E25AD}"/>
              </a:ext>
            </a:extLst>
          </p:cNvPr>
          <p:cNvSpPr>
            <a:spLocks noGrp="1"/>
          </p:cNvSpPr>
          <p:nvPr>
            <p:ph type="title"/>
          </p:nvPr>
        </p:nvSpPr>
        <p:spPr/>
        <p:txBody>
          <a:bodyPr/>
          <a:lstStyle/>
          <a:p>
            <a:r>
              <a:rPr lang="en-US"/>
              <a:t>Methodology: Classification by DTW </a:t>
            </a:r>
          </a:p>
        </p:txBody>
      </p:sp>
      <p:sp>
        <p:nvSpPr>
          <p:cNvPr id="16" name="Rectangle 15">
            <a:extLst>
              <a:ext uri="{FF2B5EF4-FFF2-40B4-BE49-F238E27FC236}">
                <a16:creationId xmlns:a16="http://schemas.microsoft.com/office/drawing/2014/main" id="{E257E591-A659-DB47-A5DA-9E944878A5F6}"/>
              </a:ext>
            </a:extLst>
          </p:cNvPr>
          <p:cNvSpPr/>
          <p:nvPr/>
        </p:nvSpPr>
        <p:spPr>
          <a:xfrm>
            <a:off x="7264004" y="2703237"/>
            <a:ext cx="1455926" cy="4375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4B85594-351C-FA4F-A2FC-0B9B10A043A0}"/>
              </a:ext>
            </a:extLst>
          </p:cNvPr>
          <p:cNvSpPr txBox="1"/>
          <p:nvPr/>
        </p:nvSpPr>
        <p:spPr>
          <a:xfrm>
            <a:off x="3456974" y="3557832"/>
            <a:ext cx="1477991"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accent1"/>
                </a:solidFill>
              </a:rPr>
              <a:t>=</a:t>
            </a:r>
          </a:p>
        </p:txBody>
      </p:sp>
      <p:sp>
        <p:nvSpPr>
          <p:cNvPr id="19" name="Rectangle 18">
            <a:extLst>
              <a:ext uri="{FF2B5EF4-FFF2-40B4-BE49-F238E27FC236}">
                <a16:creationId xmlns:a16="http://schemas.microsoft.com/office/drawing/2014/main" id="{4DD0D83E-2B01-9D46-8A41-F290EF9B286C}"/>
              </a:ext>
            </a:extLst>
          </p:cNvPr>
          <p:cNvSpPr/>
          <p:nvPr/>
        </p:nvSpPr>
        <p:spPr>
          <a:xfrm>
            <a:off x="3281806" y="3517112"/>
            <a:ext cx="532518" cy="923330"/>
          </a:xfrm>
          <a:prstGeom prst="rect">
            <a:avLst/>
          </a:prstGeom>
          <a:solidFill>
            <a:schemeClr val="bg1"/>
          </a:solidFill>
        </p:spPr>
        <p:txBody>
          <a:bodyPr wrap="none" lIns="91440" tIns="45720" rIns="91440" bIns="45720">
            <a:spAutoFit/>
          </a:bodyPr>
          <a:lstStyle/>
          <a:p>
            <a:pPr algn="ctr"/>
            <a:r>
              <a:rPr lang="en-US" sz="5400" b="1" cap="none" spc="0">
                <a:ln w="12700">
                  <a:solidFill>
                    <a:schemeClr val="accent5"/>
                  </a:solidFill>
                  <a:prstDash val="solid"/>
                </a:ln>
                <a:pattFill prst="wdUpDiag">
                  <a:fgClr>
                    <a:schemeClr val="accent1"/>
                  </a:fgClr>
                  <a:bgClr>
                    <a:schemeClr val="bg1"/>
                  </a:bgClr>
                </a:pattFill>
                <a:effectLst/>
              </a:rPr>
              <a:t>?</a:t>
            </a:r>
          </a:p>
        </p:txBody>
      </p:sp>
    </p:spTree>
    <p:extLst>
      <p:ext uri="{BB962C8B-B14F-4D97-AF65-F5344CB8AC3E}">
        <p14:creationId xmlns:p14="http://schemas.microsoft.com/office/powerpoint/2010/main" val="72229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31</a:t>
            </a:fld>
            <a:endParaRPr lang="en-HK"/>
          </a:p>
        </p:txBody>
      </p:sp>
      <p:sp>
        <p:nvSpPr>
          <p:cNvPr id="22" name="TextBox 21">
            <a:extLst>
              <a:ext uri="{FF2B5EF4-FFF2-40B4-BE49-F238E27FC236}">
                <a16:creationId xmlns:a16="http://schemas.microsoft.com/office/drawing/2014/main" id="{546ECBFD-C0BB-4C58-B905-32CC4362FFCB}"/>
              </a:ext>
            </a:extLst>
          </p:cNvPr>
          <p:cNvSpPr txBox="1"/>
          <p:nvPr/>
        </p:nvSpPr>
        <p:spPr>
          <a:xfrm>
            <a:off x="3200400" y="196238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Test Set</a:t>
            </a:r>
          </a:p>
        </p:txBody>
      </p:sp>
      <p:sp>
        <p:nvSpPr>
          <p:cNvPr id="9" name="Title 8">
            <a:extLst>
              <a:ext uri="{FF2B5EF4-FFF2-40B4-BE49-F238E27FC236}">
                <a16:creationId xmlns:a16="http://schemas.microsoft.com/office/drawing/2014/main" id="{FFE8F056-FCBA-2C47-A23D-9DB44A20F468}"/>
              </a:ext>
            </a:extLst>
          </p:cNvPr>
          <p:cNvSpPr>
            <a:spLocks noGrp="1"/>
          </p:cNvSpPr>
          <p:nvPr>
            <p:ph type="title"/>
          </p:nvPr>
        </p:nvSpPr>
        <p:spPr/>
        <p:txBody>
          <a:bodyPr/>
          <a:lstStyle/>
          <a:p>
            <a:r>
              <a:rPr lang="en-US"/>
              <a:t>Methodology: Classification by DTW </a:t>
            </a:r>
          </a:p>
        </p:txBody>
      </p:sp>
      <p:sp>
        <p:nvSpPr>
          <p:cNvPr id="43" name="Content Placeholder 2">
            <a:extLst>
              <a:ext uri="{FF2B5EF4-FFF2-40B4-BE49-F238E27FC236}">
                <a16:creationId xmlns:a16="http://schemas.microsoft.com/office/drawing/2014/main" id="{925F2D8B-E453-434F-89E2-768E5063BDC1}"/>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sz="2000">
                <a:cs typeface="Arial"/>
              </a:rPr>
              <a:t>Repeat same steps for remaining actions of the 2 subjects in Test Set</a:t>
            </a:r>
            <a:endParaRPr lang="en-US" sz="2000"/>
          </a:p>
        </p:txBody>
      </p:sp>
      <p:pic>
        <p:nvPicPr>
          <p:cNvPr id="103" name="Picture 102">
            <a:extLst>
              <a:ext uri="{FF2B5EF4-FFF2-40B4-BE49-F238E27FC236}">
                <a16:creationId xmlns:a16="http://schemas.microsoft.com/office/drawing/2014/main" id="{EEBDCFF5-736C-304F-A705-41677D10F75D}"/>
              </a:ext>
            </a:extLst>
          </p:cNvPr>
          <p:cNvPicPr>
            <a:picLocks noChangeAspect="1"/>
          </p:cNvPicPr>
          <p:nvPr/>
        </p:nvPicPr>
        <p:blipFill>
          <a:blip r:embed="rId2"/>
          <a:stretch>
            <a:fillRect/>
          </a:stretch>
        </p:blipFill>
        <p:spPr>
          <a:xfrm>
            <a:off x="3132000" y="2655436"/>
            <a:ext cx="2880000" cy="1126957"/>
          </a:xfrm>
          <a:prstGeom prst="rect">
            <a:avLst/>
          </a:prstGeom>
        </p:spPr>
      </p:pic>
      <p:sp>
        <p:nvSpPr>
          <p:cNvPr id="104" name="Oval 103">
            <a:extLst>
              <a:ext uri="{FF2B5EF4-FFF2-40B4-BE49-F238E27FC236}">
                <a16:creationId xmlns:a16="http://schemas.microsoft.com/office/drawing/2014/main" id="{B0E00DCA-6158-7349-9F70-A0214109DC7E}"/>
              </a:ext>
            </a:extLst>
          </p:cNvPr>
          <p:cNvSpPr/>
          <p:nvPr/>
        </p:nvSpPr>
        <p:spPr>
          <a:xfrm>
            <a:off x="2429432" y="2503036"/>
            <a:ext cx="4285136" cy="143175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1843E2F0-A330-624F-9054-9F4B714CD0F3}"/>
              </a:ext>
            </a:extLst>
          </p:cNvPr>
          <p:cNvPicPr>
            <a:picLocks noChangeAspect="1"/>
          </p:cNvPicPr>
          <p:nvPr/>
        </p:nvPicPr>
        <p:blipFill>
          <a:blip r:embed="rId3"/>
          <a:stretch>
            <a:fillRect/>
          </a:stretch>
        </p:blipFill>
        <p:spPr>
          <a:xfrm>
            <a:off x="2522400" y="2403819"/>
            <a:ext cx="609600" cy="609600"/>
          </a:xfrm>
          <a:prstGeom prst="rect">
            <a:avLst/>
          </a:prstGeom>
        </p:spPr>
      </p:pic>
      <p:pic>
        <p:nvPicPr>
          <p:cNvPr id="106" name="Picture 105">
            <a:extLst>
              <a:ext uri="{FF2B5EF4-FFF2-40B4-BE49-F238E27FC236}">
                <a16:creationId xmlns:a16="http://schemas.microsoft.com/office/drawing/2014/main" id="{1D18F69C-7A54-0A42-ADA5-D0D8072624CA}"/>
              </a:ext>
            </a:extLst>
          </p:cNvPr>
          <p:cNvPicPr>
            <a:picLocks noChangeAspect="1"/>
          </p:cNvPicPr>
          <p:nvPr/>
        </p:nvPicPr>
        <p:blipFill>
          <a:blip r:embed="rId2"/>
          <a:stretch>
            <a:fillRect/>
          </a:stretch>
        </p:blipFill>
        <p:spPr>
          <a:xfrm>
            <a:off x="3132000" y="4275988"/>
            <a:ext cx="2880000" cy="1126957"/>
          </a:xfrm>
          <a:prstGeom prst="rect">
            <a:avLst/>
          </a:prstGeom>
        </p:spPr>
      </p:pic>
      <p:sp>
        <p:nvSpPr>
          <p:cNvPr id="107" name="Oval 106">
            <a:extLst>
              <a:ext uri="{FF2B5EF4-FFF2-40B4-BE49-F238E27FC236}">
                <a16:creationId xmlns:a16="http://schemas.microsoft.com/office/drawing/2014/main" id="{21C4F188-D0E3-0540-A33B-05C00BD14CA3}"/>
              </a:ext>
            </a:extLst>
          </p:cNvPr>
          <p:cNvSpPr/>
          <p:nvPr/>
        </p:nvSpPr>
        <p:spPr>
          <a:xfrm>
            <a:off x="2429432" y="4123588"/>
            <a:ext cx="4285136" cy="1431757"/>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129CD7A0-58A0-954E-B129-79CDB4D92B22}"/>
              </a:ext>
            </a:extLst>
          </p:cNvPr>
          <p:cNvPicPr>
            <a:picLocks noChangeAspect="1"/>
          </p:cNvPicPr>
          <p:nvPr/>
        </p:nvPicPr>
        <p:blipFill>
          <a:blip r:embed="rId3"/>
          <a:stretch>
            <a:fillRect/>
          </a:stretch>
        </p:blipFill>
        <p:spPr>
          <a:xfrm>
            <a:off x="2522400" y="4024371"/>
            <a:ext cx="609600" cy="609600"/>
          </a:xfrm>
          <a:prstGeom prst="rect">
            <a:avLst/>
          </a:prstGeom>
        </p:spPr>
      </p:pic>
      <p:sp>
        <p:nvSpPr>
          <p:cNvPr id="109" name="Oval 108">
            <a:extLst>
              <a:ext uri="{FF2B5EF4-FFF2-40B4-BE49-F238E27FC236}">
                <a16:creationId xmlns:a16="http://schemas.microsoft.com/office/drawing/2014/main" id="{EC8B914E-9F89-EC43-8222-EDC9502DA47F}"/>
              </a:ext>
            </a:extLst>
          </p:cNvPr>
          <p:cNvSpPr/>
          <p:nvPr/>
        </p:nvSpPr>
        <p:spPr>
          <a:xfrm>
            <a:off x="1496253" y="1974000"/>
            <a:ext cx="6151493" cy="392158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0CE8BEC-D3F0-024F-BD36-8F833448F325}"/>
              </a:ext>
            </a:extLst>
          </p:cNvPr>
          <p:cNvSpPr txBox="1"/>
          <p:nvPr/>
        </p:nvSpPr>
        <p:spPr>
          <a:xfrm>
            <a:off x="3997676" y="2703686"/>
            <a:ext cx="453970" cy="523220"/>
          </a:xfrm>
          <a:prstGeom prst="rect">
            <a:avLst/>
          </a:prstGeom>
          <a:noFill/>
        </p:spPr>
        <p:txBody>
          <a:bodyPr wrap="none" rtlCol="0">
            <a:spAutoFit/>
          </a:bodyPr>
          <a:lstStyle/>
          <a:p>
            <a:r>
              <a:rPr lang="en-US" sz="2800" b="1">
                <a:solidFill>
                  <a:srgbClr val="0000FF"/>
                </a:solidFill>
              </a:rPr>
              <a:t>✓</a:t>
            </a:r>
            <a:endParaRPr lang="en-US" b="1">
              <a:solidFill>
                <a:srgbClr val="0000FF"/>
              </a:solidFill>
            </a:endParaRPr>
          </a:p>
        </p:txBody>
      </p:sp>
    </p:spTree>
    <p:extLst>
      <p:ext uri="{BB962C8B-B14F-4D97-AF65-F5344CB8AC3E}">
        <p14:creationId xmlns:p14="http://schemas.microsoft.com/office/powerpoint/2010/main" val="28684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1AC7BF-CC02-8743-BB6C-D918149BBB19}"/>
              </a:ext>
            </a:extLst>
          </p:cNvPr>
          <p:cNvSpPr>
            <a:spLocks noGrp="1"/>
          </p:cNvSpPr>
          <p:nvPr>
            <p:ph type="sldNum" sz="quarter" idx="12"/>
          </p:nvPr>
        </p:nvSpPr>
        <p:spPr/>
        <p:txBody>
          <a:bodyPr/>
          <a:lstStyle/>
          <a:p>
            <a:r>
              <a:rPr lang="en-HK"/>
              <a:t>Page </a:t>
            </a:r>
            <a:fld id="{47042922-AAB2-A244-BC71-72150ED145DC}" type="slidenum">
              <a:rPr lang="en-HK" smtClean="0"/>
              <a:pPr/>
              <a:t>32</a:t>
            </a:fld>
            <a:endParaRPr lang="en-HK"/>
          </a:p>
        </p:txBody>
      </p:sp>
      <p:pic>
        <p:nvPicPr>
          <p:cNvPr id="5" name="Picture 5" descr="A screenshot of a cell phone&#10;&#10;Description generated with high confidence">
            <a:extLst>
              <a:ext uri="{FF2B5EF4-FFF2-40B4-BE49-F238E27FC236}">
                <a16:creationId xmlns:a16="http://schemas.microsoft.com/office/drawing/2014/main" id="{194E140E-7514-4331-9D3A-DB4BCD927E48}"/>
              </a:ext>
            </a:extLst>
          </p:cNvPr>
          <p:cNvPicPr>
            <a:picLocks noChangeAspect="1"/>
          </p:cNvPicPr>
          <p:nvPr/>
        </p:nvPicPr>
        <p:blipFill>
          <a:blip r:embed="rId2"/>
          <a:stretch>
            <a:fillRect/>
          </a:stretch>
        </p:blipFill>
        <p:spPr>
          <a:xfrm>
            <a:off x="5804452" y="1135348"/>
            <a:ext cx="3060000" cy="5413664"/>
          </a:xfrm>
          <a:prstGeom prst="rect">
            <a:avLst/>
          </a:prstGeom>
        </p:spPr>
      </p:pic>
      <p:sp>
        <p:nvSpPr>
          <p:cNvPr id="6" name="Title 5">
            <a:extLst>
              <a:ext uri="{FF2B5EF4-FFF2-40B4-BE49-F238E27FC236}">
                <a16:creationId xmlns:a16="http://schemas.microsoft.com/office/drawing/2014/main" id="{7174D281-3267-4342-8E16-9C8AE9CA38AB}"/>
              </a:ext>
            </a:extLst>
          </p:cNvPr>
          <p:cNvSpPr>
            <a:spLocks noGrp="1"/>
          </p:cNvSpPr>
          <p:nvPr>
            <p:ph type="title"/>
          </p:nvPr>
        </p:nvSpPr>
        <p:spPr/>
        <p:txBody>
          <a:bodyPr/>
          <a:lstStyle/>
          <a:p>
            <a:r>
              <a:rPr lang="en-US"/>
              <a:t>Methodology: Classification by DTW </a:t>
            </a:r>
          </a:p>
        </p:txBody>
      </p:sp>
      <p:sp>
        <p:nvSpPr>
          <p:cNvPr id="8" name="Content Placeholder 2">
            <a:extLst>
              <a:ext uri="{FF2B5EF4-FFF2-40B4-BE49-F238E27FC236}">
                <a16:creationId xmlns:a16="http://schemas.microsoft.com/office/drawing/2014/main" id="{49E4C53F-0936-1C4C-8B03-E474581079AC}"/>
              </a:ext>
            </a:extLst>
          </p:cNvPr>
          <p:cNvSpPr>
            <a:spLocks noGrp="1"/>
          </p:cNvSpPr>
          <p:nvPr>
            <p:ph idx="1"/>
          </p:nvPr>
        </p:nvSpPr>
        <p:spPr>
          <a:xfrm>
            <a:off x="800100" y="1337481"/>
            <a:ext cx="5004352" cy="5045063"/>
          </a:xfrm>
        </p:spPr>
        <p:txBody>
          <a:bodyPr vert="horz" lIns="68580" tIns="34290" rIns="68580" bIns="34290" rtlCol="0" anchor="t">
            <a:normAutofit/>
          </a:bodyPr>
          <a:lstStyle/>
          <a:p>
            <a:r>
              <a:rPr lang="en-US" sz="2000">
                <a:cs typeface="Arial"/>
              </a:rPr>
              <a:t>Validation</a:t>
            </a:r>
            <a:r>
              <a:rPr lang="en-US" sz="2000"/>
              <a:t>:</a:t>
            </a:r>
          </a:p>
          <a:p>
            <a:pPr lvl="1"/>
            <a:r>
              <a:rPr lang="en-US" sz="1850">
                <a:cs typeface="Arial"/>
              </a:rPr>
              <a:t>Repeat same steps for remaining actions of the 2 subjects in Test Set</a:t>
            </a:r>
          </a:p>
          <a:p>
            <a:r>
              <a:rPr lang="en-US" sz="2000"/>
              <a:t>Accuracy score = 0.625</a:t>
            </a:r>
          </a:p>
        </p:txBody>
      </p:sp>
    </p:spTree>
    <p:extLst>
      <p:ext uri="{BB962C8B-B14F-4D97-AF65-F5344CB8AC3E}">
        <p14:creationId xmlns:p14="http://schemas.microsoft.com/office/powerpoint/2010/main" val="398362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D693-8401-4C49-88B2-5BC93EDC2033}"/>
              </a:ext>
            </a:extLst>
          </p:cNvPr>
          <p:cNvSpPr>
            <a:spLocks noGrp="1"/>
          </p:cNvSpPr>
          <p:nvPr>
            <p:ph type="title"/>
          </p:nvPr>
        </p:nvSpPr>
        <p:spPr/>
        <p:txBody>
          <a:bodyPr/>
          <a:lstStyle/>
          <a:p>
            <a:r>
              <a:rPr lang="en-US"/>
              <a:t>Methodology: Classification by DTW </a:t>
            </a:r>
          </a:p>
        </p:txBody>
      </p:sp>
      <p:sp>
        <p:nvSpPr>
          <p:cNvPr id="3" name="Text Placeholder 2">
            <a:extLst>
              <a:ext uri="{FF2B5EF4-FFF2-40B4-BE49-F238E27FC236}">
                <a16:creationId xmlns:a16="http://schemas.microsoft.com/office/drawing/2014/main" id="{00D10901-41D4-0448-8300-F78DDD0E1F7A}"/>
              </a:ext>
            </a:extLst>
          </p:cNvPr>
          <p:cNvSpPr>
            <a:spLocks noGrp="1"/>
          </p:cNvSpPr>
          <p:nvPr>
            <p:ph type="body" idx="1"/>
          </p:nvPr>
        </p:nvSpPr>
        <p:spPr>
          <a:xfrm>
            <a:off x="800100" y="1364979"/>
            <a:ext cx="3600450" cy="762000"/>
          </a:xfrm>
        </p:spPr>
        <p:txBody>
          <a:bodyPr/>
          <a:lstStyle/>
          <a:p>
            <a:r>
              <a:rPr lang="en-US"/>
              <a:t>Validation Results</a:t>
            </a:r>
          </a:p>
        </p:txBody>
      </p:sp>
      <p:sp>
        <p:nvSpPr>
          <p:cNvPr id="4" name="Content Placeholder 3">
            <a:extLst>
              <a:ext uri="{FF2B5EF4-FFF2-40B4-BE49-F238E27FC236}">
                <a16:creationId xmlns:a16="http://schemas.microsoft.com/office/drawing/2014/main" id="{53848931-A731-CF48-A07B-A3CBB6693D22}"/>
              </a:ext>
            </a:extLst>
          </p:cNvPr>
          <p:cNvSpPr>
            <a:spLocks noGrp="1"/>
          </p:cNvSpPr>
          <p:nvPr>
            <p:ph sz="half" idx="2"/>
          </p:nvPr>
        </p:nvSpPr>
        <p:spPr>
          <a:xfrm>
            <a:off x="800100" y="2126980"/>
            <a:ext cx="3600450" cy="3810033"/>
          </a:xfrm>
        </p:spPr>
        <p:txBody>
          <a:bodyPr vert="horz" lIns="91440" tIns="45720" rIns="91440" bIns="45720" rtlCol="0" anchor="t">
            <a:normAutofit/>
          </a:bodyPr>
          <a:lstStyle/>
          <a:p>
            <a:r>
              <a:rPr lang="en-US"/>
              <a:t>DTW can be used for classification problems</a:t>
            </a:r>
          </a:p>
          <a:p>
            <a:r>
              <a:rPr lang="en-US"/>
              <a:t>DTW does a pretty good job at identifying actions including standing, lying down, walking, climbing, cycling, jogging and jumping.</a:t>
            </a:r>
          </a:p>
          <a:p>
            <a:r>
              <a:rPr lang="en-US"/>
              <a:t>Some actions such as </a:t>
            </a:r>
            <a:r>
              <a:rPr lang="en-US" err="1"/>
              <a:t>WaistBendsForward</a:t>
            </a:r>
            <a:r>
              <a:rPr lang="en-US"/>
              <a:t> and </a:t>
            </a:r>
            <a:r>
              <a:rPr lang="en-US" err="1"/>
              <a:t>FrontalEvelationArms</a:t>
            </a:r>
            <a:r>
              <a:rPr lang="en-US"/>
              <a:t> are difficult to be identified by DTW</a:t>
            </a:r>
          </a:p>
          <a:p>
            <a:endParaRPr lang="en-US"/>
          </a:p>
        </p:txBody>
      </p:sp>
      <p:sp>
        <p:nvSpPr>
          <p:cNvPr id="5" name="Text Placeholder 4">
            <a:extLst>
              <a:ext uri="{FF2B5EF4-FFF2-40B4-BE49-F238E27FC236}">
                <a16:creationId xmlns:a16="http://schemas.microsoft.com/office/drawing/2014/main" id="{8DFB2B65-0039-FA4F-8512-32DD30B883EC}"/>
              </a:ext>
            </a:extLst>
          </p:cNvPr>
          <p:cNvSpPr>
            <a:spLocks noGrp="1"/>
          </p:cNvSpPr>
          <p:nvPr>
            <p:ph type="body" sz="quarter" idx="3"/>
          </p:nvPr>
        </p:nvSpPr>
        <p:spPr>
          <a:xfrm>
            <a:off x="4743450" y="1364979"/>
            <a:ext cx="3600450" cy="762000"/>
          </a:xfrm>
        </p:spPr>
        <p:txBody>
          <a:bodyPr/>
          <a:lstStyle/>
          <a:p>
            <a:r>
              <a:rPr lang="en-US"/>
              <a:t>Confusion Matrix</a:t>
            </a:r>
          </a:p>
        </p:txBody>
      </p:sp>
      <p:sp>
        <p:nvSpPr>
          <p:cNvPr id="7" name="Slide Number Placeholder 6">
            <a:extLst>
              <a:ext uri="{FF2B5EF4-FFF2-40B4-BE49-F238E27FC236}">
                <a16:creationId xmlns:a16="http://schemas.microsoft.com/office/drawing/2014/main" id="{6A506E34-095F-8E47-A686-54FED61D859A}"/>
              </a:ext>
            </a:extLst>
          </p:cNvPr>
          <p:cNvSpPr>
            <a:spLocks noGrp="1"/>
          </p:cNvSpPr>
          <p:nvPr>
            <p:ph type="sldNum" sz="quarter" idx="12"/>
          </p:nvPr>
        </p:nvSpPr>
        <p:spPr>
          <a:xfrm>
            <a:off x="7715250" y="6017941"/>
            <a:ext cx="628650" cy="239715"/>
          </a:xfrm>
        </p:spPr>
        <p:txBody>
          <a:bodyPr/>
          <a:lstStyle/>
          <a:p>
            <a:fld id="{E31375A4-56A4-47D6-9801-1991572033F7}" type="slidenum">
              <a:rPr lang="en-HK" smtClean="0"/>
              <a:t>33</a:t>
            </a:fld>
            <a:endParaRPr lang="en-HK"/>
          </a:p>
        </p:txBody>
      </p:sp>
      <p:pic>
        <p:nvPicPr>
          <p:cNvPr id="8" name="Picture 6">
            <a:extLst>
              <a:ext uri="{FF2B5EF4-FFF2-40B4-BE49-F238E27FC236}">
                <a16:creationId xmlns:a16="http://schemas.microsoft.com/office/drawing/2014/main" id="{C5DDC9E4-9A1B-204E-9637-FBBFC040F183}"/>
              </a:ext>
            </a:extLst>
          </p:cNvPr>
          <p:cNvPicPr>
            <a:picLocks noGrp="1" noChangeAspect="1"/>
          </p:cNvPicPr>
          <p:nvPr>
            <p:ph sz="quarter" idx="4"/>
          </p:nvPr>
        </p:nvPicPr>
        <p:blipFill>
          <a:blip r:embed="rId2"/>
          <a:stretch>
            <a:fillRect/>
          </a:stretch>
        </p:blipFill>
        <p:spPr>
          <a:xfrm>
            <a:off x="4400550" y="2034214"/>
            <a:ext cx="3865499" cy="3382312"/>
          </a:xfrm>
          <a:prstGeom prst="rect">
            <a:avLst/>
          </a:prstGeom>
        </p:spPr>
      </p:pic>
    </p:spTree>
    <p:extLst>
      <p:ext uri="{BB962C8B-B14F-4D97-AF65-F5344CB8AC3E}">
        <p14:creationId xmlns:p14="http://schemas.microsoft.com/office/powerpoint/2010/main" val="196941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C499-C435-7542-9C53-A19D14D58345}"/>
              </a:ext>
            </a:extLst>
          </p:cNvPr>
          <p:cNvSpPr>
            <a:spLocks noGrp="1"/>
          </p:cNvSpPr>
          <p:nvPr>
            <p:ph type="title"/>
          </p:nvPr>
        </p:nvSpPr>
        <p:spPr/>
        <p:txBody>
          <a:bodyPr/>
          <a:lstStyle/>
          <a:p>
            <a:r>
              <a:rPr lang="en-US"/>
              <a:t>Findings</a:t>
            </a:r>
          </a:p>
        </p:txBody>
      </p:sp>
      <p:sp>
        <p:nvSpPr>
          <p:cNvPr id="3" name="Text Placeholder 2">
            <a:extLst>
              <a:ext uri="{FF2B5EF4-FFF2-40B4-BE49-F238E27FC236}">
                <a16:creationId xmlns:a16="http://schemas.microsoft.com/office/drawing/2014/main" id="{69EE0B85-844C-6242-9533-DB3C878ACBFB}"/>
              </a:ext>
            </a:extLst>
          </p:cNvPr>
          <p:cNvSpPr>
            <a:spLocks noGrp="1"/>
          </p:cNvSpPr>
          <p:nvPr>
            <p:ph type="body" idx="1"/>
          </p:nvPr>
        </p:nvSpPr>
        <p:spPr>
          <a:xfrm>
            <a:off x="800100" y="1345475"/>
            <a:ext cx="3600450" cy="762000"/>
          </a:xfrm>
        </p:spPr>
        <p:txBody>
          <a:bodyPr/>
          <a:lstStyle/>
          <a:p>
            <a:r>
              <a:rPr lang="en-US"/>
              <a:t>Deficiencies</a:t>
            </a:r>
          </a:p>
        </p:txBody>
      </p:sp>
      <p:sp>
        <p:nvSpPr>
          <p:cNvPr id="4" name="Content Placeholder 3">
            <a:extLst>
              <a:ext uri="{FF2B5EF4-FFF2-40B4-BE49-F238E27FC236}">
                <a16:creationId xmlns:a16="http://schemas.microsoft.com/office/drawing/2014/main" id="{17B92542-BB72-1A46-BB1C-31C56D25677C}"/>
              </a:ext>
            </a:extLst>
          </p:cNvPr>
          <p:cNvSpPr>
            <a:spLocks noGrp="1"/>
          </p:cNvSpPr>
          <p:nvPr>
            <p:ph sz="half" idx="2"/>
          </p:nvPr>
        </p:nvSpPr>
        <p:spPr>
          <a:xfrm>
            <a:off x="800100" y="2107476"/>
            <a:ext cx="3600450" cy="3810033"/>
          </a:xfrm>
        </p:spPr>
        <p:txBody>
          <a:bodyPr/>
          <a:lstStyle/>
          <a:p>
            <a:r>
              <a:rPr lang="en-US"/>
              <a:t>Small Data Set: Only 10 people</a:t>
            </a:r>
          </a:p>
          <a:p>
            <a:pPr>
              <a:spcBef>
                <a:spcPts val="1300"/>
              </a:spcBef>
            </a:pPr>
            <a:r>
              <a:rPr lang="en-US"/>
              <a:t>It takes time to get DTW results</a:t>
            </a:r>
          </a:p>
        </p:txBody>
      </p:sp>
      <p:sp>
        <p:nvSpPr>
          <p:cNvPr id="5" name="Text Placeholder 4">
            <a:extLst>
              <a:ext uri="{FF2B5EF4-FFF2-40B4-BE49-F238E27FC236}">
                <a16:creationId xmlns:a16="http://schemas.microsoft.com/office/drawing/2014/main" id="{D81C0937-5620-EB4F-977C-36BDB952ACBA}"/>
              </a:ext>
            </a:extLst>
          </p:cNvPr>
          <p:cNvSpPr>
            <a:spLocks noGrp="1"/>
          </p:cNvSpPr>
          <p:nvPr>
            <p:ph type="body" sz="quarter" idx="3"/>
          </p:nvPr>
        </p:nvSpPr>
        <p:spPr>
          <a:xfrm>
            <a:off x="4743450" y="1345475"/>
            <a:ext cx="3600450" cy="762000"/>
          </a:xfrm>
        </p:spPr>
        <p:txBody>
          <a:bodyPr/>
          <a:lstStyle/>
          <a:p>
            <a:r>
              <a:rPr lang="en-US"/>
              <a:t>Possible Improvements</a:t>
            </a:r>
          </a:p>
        </p:txBody>
      </p:sp>
      <p:sp>
        <p:nvSpPr>
          <p:cNvPr id="6" name="Content Placeholder 5">
            <a:extLst>
              <a:ext uri="{FF2B5EF4-FFF2-40B4-BE49-F238E27FC236}">
                <a16:creationId xmlns:a16="http://schemas.microsoft.com/office/drawing/2014/main" id="{984CBB99-BFDB-2348-ACC6-A2E33411BBBE}"/>
              </a:ext>
            </a:extLst>
          </p:cNvPr>
          <p:cNvSpPr>
            <a:spLocks noGrp="1"/>
          </p:cNvSpPr>
          <p:nvPr>
            <p:ph sz="quarter" idx="4"/>
          </p:nvPr>
        </p:nvSpPr>
        <p:spPr>
          <a:xfrm>
            <a:off x="4743450" y="2107476"/>
            <a:ext cx="3600450" cy="3810033"/>
          </a:xfrm>
        </p:spPr>
        <p:txBody>
          <a:bodyPr/>
          <a:lstStyle/>
          <a:p>
            <a:pPr>
              <a:spcBef>
                <a:spcPts val="1300"/>
              </a:spcBef>
            </a:pPr>
            <a:r>
              <a:rPr lang="en-US"/>
              <a:t>The accuracy can probably be improved by increasing number of subjects in master set and the number of observations used</a:t>
            </a:r>
          </a:p>
          <a:p>
            <a:pPr>
              <a:spcBef>
                <a:spcPts val="1300"/>
              </a:spcBef>
            </a:pPr>
            <a:r>
              <a:rPr lang="en-US"/>
              <a:t>Cross validation is expected to be used</a:t>
            </a:r>
          </a:p>
          <a:p>
            <a:r>
              <a:rPr lang="en-US"/>
              <a:t>Rank / weight of features according to actions</a:t>
            </a:r>
          </a:p>
        </p:txBody>
      </p:sp>
      <p:sp>
        <p:nvSpPr>
          <p:cNvPr id="7" name="Slide Number Placeholder 6">
            <a:extLst>
              <a:ext uri="{FF2B5EF4-FFF2-40B4-BE49-F238E27FC236}">
                <a16:creationId xmlns:a16="http://schemas.microsoft.com/office/drawing/2014/main" id="{FE61BB49-3A90-9A42-AD44-F78DCA2706F4}"/>
              </a:ext>
            </a:extLst>
          </p:cNvPr>
          <p:cNvSpPr>
            <a:spLocks noGrp="1"/>
          </p:cNvSpPr>
          <p:nvPr>
            <p:ph type="sldNum" sz="quarter" idx="12"/>
          </p:nvPr>
        </p:nvSpPr>
        <p:spPr/>
        <p:txBody>
          <a:bodyPr/>
          <a:lstStyle/>
          <a:p>
            <a:fld id="{E31375A4-56A4-47D6-9801-1991572033F7}" type="slidenum">
              <a:rPr lang="en-HK" smtClean="0"/>
              <a:t>34</a:t>
            </a:fld>
            <a:endParaRPr lang="en-HK"/>
          </a:p>
        </p:txBody>
      </p:sp>
    </p:spTree>
    <p:extLst>
      <p:ext uri="{BB962C8B-B14F-4D97-AF65-F5344CB8AC3E}">
        <p14:creationId xmlns:p14="http://schemas.microsoft.com/office/powerpoint/2010/main" val="117262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EAFA-2557-C64E-BFEE-1DCB81A125F0}"/>
              </a:ext>
            </a:extLst>
          </p:cNvPr>
          <p:cNvSpPr>
            <a:spLocks noGrp="1"/>
          </p:cNvSpPr>
          <p:nvPr>
            <p:ph type="title"/>
          </p:nvPr>
        </p:nvSpPr>
        <p:spPr/>
        <p:txBody>
          <a:bodyPr/>
          <a:lstStyle/>
          <a:p>
            <a:r>
              <a:rPr lang="en-US"/>
              <a:t>Our Work</a:t>
            </a:r>
          </a:p>
        </p:txBody>
      </p:sp>
      <p:sp>
        <p:nvSpPr>
          <p:cNvPr id="3" name="Content Placeholder 2">
            <a:extLst>
              <a:ext uri="{FF2B5EF4-FFF2-40B4-BE49-F238E27FC236}">
                <a16:creationId xmlns:a16="http://schemas.microsoft.com/office/drawing/2014/main" id="{F19EB7CA-CBF1-5A42-8D58-3A2A36936E89}"/>
              </a:ext>
            </a:extLst>
          </p:cNvPr>
          <p:cNvSpPr>
            <a:spLocks noGrp="1"/>
          </p:cNvSpPr>
          <p:nvPr>
            <p:ph idx="1"/>
          </p:nvPr>
        </p:nvSpPr>
        <p:spPr/>
        <p:txBody>
          <a:bodyPr/>
          <a:lstStyle/>
          <a:p>
            <a:r>
              <a:rPr lang="en-US" err="1"/>
              <a:t>Github</a:t>
            </a:r>
            <a:r>
              <a:rPr lang="en-US"/>
              <a:t> link of source code:</a:t>
            </a:r>
          </a:p>
          <a:p>
            <a:pPr marL="0" indent="0">
              <a:buNone/>
            </a:pPr>
            <a:r>
              <a:rPr lang="en-US">
                <a:hlinkClick r:id="rId2"/>
              </a:rPr>
              <a:t>https://github.com/owen2801/comp7404-grpN</a:t>
            </a:r>
            <a:endParaRPr lang="en-US"/>
          </a:p>
          <a:p>
            <a:r>
              <a:rPr lang="en-US"/>
              <a:t>YouTube link of alternative presentation:</a:t>
            </a:r>
          </a:p>
          <a:p>
            <a:pPr marL="0" indent="0">
              <a:buNone/>
            </a:pPr>
            <a:r>
              <a:rPr lang="en-US">
                <a:hlinkClick r:id="rId3"/>
              </a:rPr>
              <a:t>https://www.youtube.com/watch?v=tfOevFKQIjQ</a:t>
            </a:r>
            <a:endParaRPr lang="en-US"/>
          </a:p>
          <a:p>
            <a:pPr marL="0" indent="0">
              <a:buNone/>
            </a:pPr>
            <a:endParaRPr lang="en-US"/>
          </a:p>
        </p:txBody>
      </p:sp>
      <p:sp>
        <p:nvSpPr>
          <p:cNvPr id="4" name="Slide Number Placeholder 3">
            <a:extLst>
              <a:ext uri="{FF2B5EF4-FFF2-40B4-BE49-F238E27FC236}">
                <a16:creationId xmlns:a16="http://schemas.microsoft.com/office/drawing/2014/main" id="{9B11AAAE-A0B4-5E47-821E-CFDB04C5799B}"/>
              </a:ext>
            </a:extLst>
          </p:cNvPr>
          <p:cNvSpPr>
            <a:spLocks noGrp="1"/>
          </p:cNvSpPr>
          <p:nvPr>
            <p:ph type="sldNum" sz="quarter" idx="12"/>
          </p:nvPr>
        </p:nvSpPr>
        <p:spPr/>
        <p:txBody>
          <a:bodyPr/>
          <a:lstStyle/>
          <a:p>
            <a:r>
              <a:rPr lang="en-HK"/>
              <a:t>Page </a:t>
            </a:r>
            <a:fld id="{47042922-AAB2-A244-BC71-72150ED145DC}" type="slidenum">
              <a:rPr lang="en-HK" smtClean="0"/>
              <a:pPr/>
              <a:t>35</a:t>
            </a:fld>
            <a:endParaRPr lang="en-HK"/>
          </a:p>
        </p:txBody>
      </p:sp>
    </p:spTree>
    <p:extLst>
      <p:ext uri="{BB962C8B-B14F-4D97-AF65-F5344CB8AC3E}">
        <p14:creationId xmlns:p14="http://schemas.microsoft.com/office/powerpoint/2010/main" val="205499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4" name="Slide Number Placeholder 3">
            <a:extLst>
              <a:ext uri="{FF2B5EF4-FFF2-40B4-BE49-F238E27FC236}">
                <a16:creationId xmlns:a16="http://schemas.microsoft.com/office/drawing/2014/main" id="{4127167F-39F9-864A-A97D-836F19082A31}"/>
              </a:ext>
            </a:extLst>
          </p:cNvPr>
          <p:cNvSpPr>
            <a:spLocks noGrp="1"/>
          </p:cNvSpPr>
          <p:nvPr>
            <p:ph type="sldNum" sz="quarter" idx="12"/>
          </p:nvPr>
        </p:nvSpPr>
        <p:spPr/>
        <p:txBody>
          <a:bodyPr/>
          <a:lstStyle/>
          <a:p>
            <a:r>
              <a:rPr lang="en-HK"/>
              <a:t>Page </a:t>
            </a:r>
            <a:fld id="{47042922-AAB2-A244-BC71-72150ED145DC}" type="slidenum">
              <a:rPr lang="en-HK" smtClean="0"/>
              <a:pPr/>
              <a:t>36</a:t>
            </a:fld>
            <a:endParaRPr lang="en-HK"/>
          </a:p>
        </p:txBody>
      </p:sp>
      <p:sp>
        <p:nvSpPr>
          <p:cNvPr id="5" name="Content Placeholder 2">
            <a:extLst>
              <a:ext uri="{FF2B5EF4-FFF2-40B4-BE49-F238E27FC236}">
                <a16:creationId xmlns:a16="http://schemas.microsoft.com/office/drawing/2014/main" id="{2B577689-5916-8948-8C97-F0E89AC36106}"/>
              </a:ext>
            </a:extLst>
          </p:cNvPr>
          <p:cNvSpPr txBox="1">
            <a:spLocks/>
          </p:cNvSpPr>
          <p:nvPr/>
        </p:nvSpPr>
        <p:spPr>
          <a:xfrm>
            <a:off x="800100" y="1337481"/>
            <a:ext cx="7543800" cy="5045063"/>
          </a:xfrm>
          <a:prstGeom prst="rect">
            <a:avLst/>
          </a:prstGeom>
        </p:spPr>
        <p:txBody>
          <a:bodyPr vert="horz" lIns="68580" tIns="34290" rIns="68580" bIns="34290" rtlCol="0" anchor="t">
            <a:normAutofit/>
          </a:bodyPr>
          <a:lstStyle>
            <a:lvl1pPr marL="171450" indent="-171450" algn="l" defTabSz="685800" rtl="0" eaLnBrk="1" latinLnBrk="0" hangingPunct="1">
              <a:lnSpc>
                <a:spcPct val="90000"/>
              </a:lnSpc>
              <a:spcBef>
                <a:spcPts val="1350"/>
              </a:spcBef>
              <a:buSzPct val="100000"/>
              <a:buFont typeface="Arial" pitchFamily="34" charset="0"/>
              <a:buChar char="▪"/>
              <a:defRPr sz="1800" kern="1200">
                <a:solidFill>
                  <a:srgbClr val="000000"/>
                </a:solidFill>
                <a:latin typeface="+mn-lt"/>
                <a:ea typeface="+mn-ea"/>
                <a:cs typeface="+mn-cs"/>
              </a:defRPr>
            </a:lvl1pPr>
            <a:lvl2pPr marL="342900" indent="-171450" algn="l" defTabSz="685800" rtl="0" eaLnBrk="1" latinLnBrk="0" hangingPunct="1">
              <a:lnSpc>
                <a:spcPct val="90000"/>
              </a:lnSpc>
              <a:spcBef>
                <a:spcPts val="450"/>
              </a:spcBef>
              <a:buSzPct val="100000"/>
              <a:buFont typeface="Arial" pitchFamily="34" charset="0"/>
              <a:buChar char="▪"/>
              <a:defRPr sz="1650" kern="1200">
                <a:solidFill>
                  <a:srgbClr val="000000"/>
                </a:solidFill>
                <a:latin typeface="+mn-lt"/>
                <a:ea typeface="+mn-ea"/>
                <a:cs typeface="+mn-cs"/>
              </a:defRPr>
            </a:lvl2pPr>
            <a:lvl3pPr marL="514350" indent="-137160" algn="l" defTabSz="685800" rtl="0" eaLnBrk="1" latinLnBrk="0" hangingPunct="1">
              <a:lnSpc>
                <a:spcPct val="90000"/>
              </a:lnSpc>
              <a:spcBef>
                <a:spcPts val="450"/>
              </a:spcBef>
              <a:buSzPct val="100000"/>
              <a:buFont typeface="Arial" pitchFamily="34" charset="0"/>
              <a:buChar char="▪"/>
              <a:defRPr sz="1500" kern="1200">
                <a:solidFill>
                  <a:srgbClr val="000000"/>
                </a:solidFill>
                <a:latin typeface="+mn-lt"/>
                <a:ea typeface="+mn-ea"/>
                <a:cs typeface="+mn-cs"/>
              </a:defRPr>
            </a:lvl3pPr>
            <a:lvl4pPr marL="651510" indent="-136922" algn="l" defTabSz="685800" rtl="0" eaLnBrk="1" latinLnBrk="0" hangingPunct="1">
              <a:lnSpc>
                <a:spcPct val="90000"/>
              </a:lnSpc>
              <a:spcBef>
                <a:spcPts val="450"/>
              </a:spcBef>
              <a:buSzPct val="100000"/>
              <a:buFont typeface="Arial" pitchFamily="34" charset="0"/>
              <a:buChar char="▪"/>
              <a:defRPr sz="1350" kern="1200">
                <a:solidFill>
                  <a:srgbClr val="000000"/>
                </a:solidFill>
                <a:latin typeface="+mn-lt"/>
                <a:ea typeface="+mn-ea"/>
                <a:cs typeface="+mn-cs"/>
              </a:defRPr>
            </a:lvl4pPr>
            <a:lvl5pPr marL="788670" indent="-137160" algn="l" defTabSz="685800" rtl="0" eaLnBrk="1" latinLnBrk="0" hangingPunct="1">
              <a:lnSpc>
                <a:spcPct val="90000"/>
              </a:lnSpc>
              <a:spcBef>
                <a:spcPts val="450"/>
              </a:spcBef>
              <a:buSzPct val="100000"/>
              <a:buFont typeface="Arial" pitchFamily="34" charset="0"/>
              <a:buChar char="▪"/>
              <a:defRPr sz="1200" kern="1200">
                <a:solidFill>
                  <a:srgbClr val="000000"/>
                </a:solidFill>
                <a:latin typeface="+mn-lt"/>
                <a:ea typeface="+mn-ea"/>
                <a:cs typeface="+mn-cs"/>
              </a:defRPr>
            </a:lvl5pPr>
            <a:lvl6pPr marL="92583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6pPr>
            <a:lvl7pPr marL="106299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7pPr>
            <a:lvl8pPr marL="120015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8pPr>
            <a:lvl9pPr marL="133731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9pPr>
          </a:lstStyle>
          <a:p>
            <a:r>
              <a:rPr lang="en-US" err="1"/>
              <a:t>mHealth</a:t>
            </a:r>
            <a:r>
              <a:rPr lang="en-US"/>
              <a:t> </a:t>
            </a:r>
            <a:r>
              <a:rPr lang="en-US" err="1"/>
              <a:t>DataSet</a:t>
            </a:r>
            <a:r>
              <a:rPr lang="en-US"/>
              <a:t> from UC Irvine Machine Learning Repository</a:t>
            </a:r>
          </a:p>
          <a:p>
            <a:pPr marL="0" indent="0">
              <a:buNone/>
            </a:pPr>
            <a:r>
              <a:rPr lang="en-HK" u="sng">
                <a:hlinkClick r:id="rId2"/>
              </a:rPr>
              <a:t>http://archive.ics.uci.edu/ml/datasets/mhealth+dataset</a:t>
            </a:r>
            <a:endParaRPr lang="en-US"/>
          </a:p>
          <a:p>
            <a:r>
              <a:rPr lang="en-US" err="1"/>
              <a:t>FastDTW</a:t>
            </a:r>
            <a:r>
              <a:rPr lang="en-US"/>
              <a:t>: DTW Algorithm with Time &amp; Memory Complexity O(N) </a:t>
            </a:r>
          </a:p>
          <a:p>
            <a:pPr marL="0" indent="0">
              <a:buNone/>
            </a:pPr>
            <a:r>
              <a:rPr lang="en-US">
                <a:hlinkClick r:id="rId3"/>
              </a:rPr>
              <a:t>https://pypi.python.org/pypi/fastdtw</a:t>
            </a:r>
            <a:endParaRPr lang="en-US"/>
          </a:p>
          <a:p>
            <a:r>
              <a:rPr lang="en-US"/>
              <a:t>Wikipedia – Dynamic Time Warping</a:t>
            </a:r>
          </a:p>
          <a:p>
            <a:pPr marL="0" indent="0">
              <a:buNone/>
            </a:pPr>
            <a:r>
              <a:rPr lang="en-US">
                <a:hlinkClick r:id="rId4"/>
              </a:rPr>
              <a:t>https://en.wikipedia.org/wiki/Dynamic_time_warping</a:t>
            </a:r>
            <a:endParaRPr lang="en-US"/>
          </a:p>
          <a:p>
            <a:r>
              <a:rPr lang="en-US" err="1"/>
              <a:t>FastDTW</a:t>
            </a:r>
            <a:r>
              <a:rPr lang="en-US"/>
              <a:t>: Toward Accurate Dynamic Time Warping in Linear Time and Space by Stan Salvador and Philip Chan</a:t>
            </a:r>
          </a:p>
          <a:p>
            <a:r>
              <a:rPr lang="en-US"/>
              <a:t>MathWorks – DTW</a:t>
            </a:r>
          </a:p>
          <a:p>
            <a:pPr marL="0" indent="0">
              <a:buNone/>
            </a:pPr>
            <a:r>
              <a:rPr lang="en-US">
                <a:hlinkClick r:id="rId5"/>
              </a:rPr>
              <a:t>https://www.mathworks.com/help/signal/ref/dtw.html</a:t>
            </a:r>
            <a:endParaRPr lang="en-US"/>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4" name="Slide Number Placeholder 3">
            <a:extLst>
              <a:ext uri="{FF2B5EF4-FFF2-40B4-BE49-F238E27FC236}">
                <a16:creationId xmlns:a16="http://schemas.microsoft.com/office/drawing/2014/main" id="{4127167F-39F9-864A-A97D-836F19082A31}"/>
              </a:ext>
            </a:extLst>
          </p:cNvPr>
          <p:cNvSpPr>
            <a:spLocks noGrp="1"/>
          </p:cNvSpPr>
          <p:nvPr>
            <p:ph type="sldNum" sz="quarter" idx="12"/>
          </p:nvPr>
        </p:nvSpPr>
        <p:spPr/>
        <p:txBody>
          <a:bodyPr/>
          <a:lstStyle/>
          <a:p>
            <a:r>
              <a:rPr lang="en-HK"/>
              <a:t>Page </a:t>
            </a:r>
            <a:fld id="{47042922-AAB2-A244-BC71-72150ED145DC}" type="slidenum">
              <a:rPr lang="en-HK" smtClean="0"/>
              <a:pPr/>
              <a:t>37</a:t>
            </a:fld>
            <a:endParaRPr lang="en-HK"/>
          </a:p>
        </p:txBody>
      </p:sp>
      <p:sp>
        <p:nvSpPr>
          <p:cNvPr id="5" name="Content Placeholder 2">
            <a:extLst>
              <a:ext uri="{FF2B5EF4-FFF2-40B4-BE49-F238E27FC236}">
                <a16:creationId xmlns:a16="http://schemas.microsoft.com/office/drawing/2014/main" id="{2B577689-5916-8948-8C97-F0E89AC36106}"/>
              </a:ext>
            </a:extLst>
          </p:cNvPr>
          <p:cNvSpPr txBox="1">
            <a:spLocks/>
          </p:cNvSpPr>
          <p:nvPr/>
        </p:nvSpPr>
        <p:spPr>
          <a:xfrm>
            <a:off x="800100" y="1337481"/>
            <a:ext cx="7543800" cy="5045063"/>
          </a:xfrm>
          <a:prstGeom prst="rect">
            <a:avLst/>
          </a:prstGeom>
        </p:spPr>
        <p:txBody>
          <a:bodyPr vert="horz" lIns="68580" tIns="34290" rIns="68580" bIns="34290" rtlCol="0" anchor="t">
            <a:normAutofit/>
          </a:bodyPr>
          <a:lstStyle>
            <a:lvl1pPr marL="171450" indent="-171450" algn="l" defTabSz="685800" rtl="0" eaLnBrk="1" latinLnBrk="0" hangingPunct="1">
              <a:lnSpc>
                <a:spcPct val="90000"/>
              </a:lnSpc>
              <a:spcBef>
                <a:spcPts val="1350"/>
              </a:spcBef>
              <a:buSzPct val="100000"/>
              <a:buFont typeface="Arial" pitchFamily="34" charset="0"/>
              <a:buChar char="▪"/>
              <a:defRPr sz="1800" kern="1200">
                <a:solidFill>
                  <a:srgbClr val="000000"/>
                </a:solidFill>
                <a:latin typeface="+mn-lt"/>
                <a:ea typeface="+mn-ea"/>
                <a:cs typeface="+mn-cs"/>
              </a:defRPr>
            </a:lvl1pPr>
            <a:lvl2pPr marL="342900" indent="-171450" algn="l" defTabSz="685800" rtl="0" eaLnBrk="1" latinLnBrk="0" hangingPunct="1">
              <a:lnSpc>
                <a:spcPct val="90000"/>
              </a:lnSpc>
              <a:spcBef>
                <a:spcPts val="450"/>
              </a:spcBef>
              <a:buSzPct val="100000"/>
              <a:buFont typeface="Arial" pitchFamily="34" charset="0"/>
              <a:buChar char="▪"/>
              <a:defRPr sz="1650" kern="1200">
                <a:solidFill>
                  <a:srgbClr val="000000"/>
                </a:solidFill>
                <a:latin typeface="+mn-lt"/>
                <a:ea typeface="+mn-ea"/>
                <a:cs typeface="+mn-cs"/>
              </a:defRPr>
            </a:lvl2pPr>
            <a:lvl3pPr marL="514350" indent="-137160" algn="l" defTabSz="685800" rtl="0" eaLnBrk="1" latinLnBrk="0" hangingPunct="1">
              <a:lnSpc>
                <a:spcPct val="90000"/>
              </a:lnSpc>
              <a:spcBef>
                <a:spcPts val="450"/>
              </a:spcBef>
              <a:buSzPct val="100000"/>
              <a:buFont typeface="Arial" pitchFamily="34" charset="0"/>
              <a:buChar char="▪"/>
              <a:defRPr sz="1500" kern="1200">
                <a:solidFill>
                  <a:srgbClr val="000000"/>
                </a:solidFill>
                <a:latin typeface="+mn-lt"/>
                <a:ea typeface="+mn-ea"/>
                <a:cs typeface="+mn-cs"/>
              </a:defRPr>
            </a:lvl3pPr>
            <a:lvl4pPr marL="651510" indent="-136922" algn="l" defTabSz="685800" rtl="0" eaLnBrk="1" latinLnBrk="0" hangingPunct="1">
              <a:lnSpc>
                <a:spcPct val="90000"/>
              </a:lnSpc>
              <a:spcBef>
                <a:spcPts val="450"/>
              </a:spcBef>
              <a:buSzPct val="100000"/>
              <a:buFont typeface="Arial" pitchFamily="34" charset="0"/>
              <a:buChar char="▪"/>
              <a:defRPr sz="1350" kern="1200">
                <a:solidFill>
                  <a:srgbClr val="000000"/>
                </a:solidFill>
                <a:latin typeface="+mn-lt"/>
                <a:ea typeface="+mn-ea"/>
                <a:cs typeface="+mn-cs"/>
              </a:defRPr>
            </a:lvl4pPr>
            <a:lvl5pPr marL="788670" indent="-137160" algn="l" defTabSz="685800" rtl="0" eaLnBrk="1" latinLnBrk="0" hangingPunct="1">
              <a:lnSpc>
                <a:spcPct val="90000"/>
              </a:lnSpc>
              <a:spcBef>
                <a:spcPts val="450"/>
              </a:spcBef>
              <a:buSzPct val="100000"/>
              <a:buFont typeface="Arial" pitchFamily="34" charset="0"/>
              <a:buChar char="▪"/>
              <a:defRPr sz="1200" kern="1200">
                <a:solidFill>
                  <a:srgbClr val="000000"/>
                </a:solidFill>
                <a:latin typeface="+mn-lt"/>
                <a:ea typeface="+mn-ea"/>
                <a:cs typeface="+mn-cs"/>
              </a:defRPr>
            </a:lvl5pPr>
            <a:lvl6pPr marL="92583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6pPr>
            <a:lvl7pPr marL="106299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7pPr>
            <a:lvl8pPr marL="120015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8pPr>
            <a:lvl9pPr marL="1337310" indent="-137160" algn="l" defTabSz="685800" rtl="0" eaLnBrk="1" latinLnBrk="0" hangingPunct="1">
              <a:lnSpc>
                <a:spcPct val="90000"/>
              </a:lnSpc>
              <a:spcBef>
                <a:spcPts val="300"/>
              </a:spcBef>
              <a:buSzPct val="100000"/>
              <a:buFont typeface="Arial" pitchFamily="34" charset="0"/>
              <a:buChar char="▪"/>
              <a:defRPr sz="1200" kern="1200">
                <a:solidFill>
                  <a:schemeClr val="tx1">
                    <a:lumMod val="75000"/>
                    <a:lumOff val="25000"/>
                  </a:schemeClr>
                </a:solidFill>
                <a:latin typeface="+mn-lt"/>
                <a:ea typeface="+mn-ea"/>
                <a:cs typeface="+mn-cs"/>
              </a:defRPr>
            </a:lvl9pPr>
          </a:lstStyle>
          <a:p>
            <a:r>
              <a:rPr lang="en-US" err="1"/>
              <a:t>mHealth</a:t>
            </a:r>
            <a:r>
              <a:rPr lang="en-US"/>
              <a:t> </a:t>
            </a:r>
            <a:r>
              <a:rPr lang="en-US" err="1"/>
              <a:t>DataSet</a:t>
            </a:r>
            <a:r>
              <a:rPr lang="en-US"/>
              <a:t> from UC Irvine Machine Learning Repository</a:t>
            </a:r>
          </a:p>
          <a:p>
            <a:pPr marL="0" indent="0">
              <a:buNone/>
            </a:pPr>
            <a:r>
              <a:rPr lang="en-HK" u="sng">
                <a:hlinkClick r:id="rId2"/>
              </a:rPr>
              <a:t>http://archive.ics.uci.edu/ml/datasets/mhealth+dataset</a:t>
            </a:r>
            <a:endParaRPr lang="en-US"/>
          </a:p>
          <a:p>
            <a:r>
              <a:rPr lang="en-US" err="1">
                <a:solidFill>
                  <a:schemeClr val="tx1"/>
                </a:solidFill>
              </a:rPr>
              <a:t>scikit</a:t>
            </a:r>
            <a:r>
              <a:rPr lang="en-US">
                <a:solidFill>
                  <a:schemeClr val="tx1"/>
                </a:solidFill>
              </a:rPr>
              <a:t> learn – Preprocessing Data</a:t>
            </a:r>
          </a:p>
          <a:p>
            <a:pPr marL="0" indent="0">
              <a:buNone/>
            </a:pPr>
            <a:r>
              <a:rPr lang="en-US"/>
              <a:t> </a:t>
            </a:r>
            <a:r>
              <a:rPr lang="en-US">
                <a:solidFill>
                  <a:schemeClr val="tx1"/>
                </a:solidFill>
                <a:hlinkClick r:id="rId3"/>
              </a:rPr>
              <a:t>http://scikit-learn.org/stable/modules/preprocessing.html</a:t>
            </a:r>
            <a:endParaRPr lang="en-US">
              <a:solidFill>
                <a:schemeClr val="tx1"/>
              </a:solidFill>
            </a:endParaRPr>
          </a:p>
          <a:p>
            <a:r>
              <a:rPr lang="en-US" err="1">
                <a:solidFill>
                  <a:schemeClr val="tx1"/>
                </a:solidFill>
              </a:rPr>
              <a:t>scikit</a:t>
            </a:r>
            <a:r>
              <a:rPr lang="en-US">
                <a:solidFill>
                  <a:schemeClr val="tx1"/>
                </a:solidFill>
              </a:rPr>
              <a:t> learn - Principal Component Analysis</a:t>
            </a:r>
          </a:p>
          <a:p>
            <a:pPr>
              <a:buNone/>
            </a:pPr>
            <a:r>
              <a:rPr lang="en-US">
                <a:hlinkClick r:id="rId4"/>
              </a:rPr>
              <a:t>http://scikit-learn.org/stable/modules/generated/sklearn.decomposition.PCA.html#sklearn.decomposition.PCA</a:t>
            </a:r>
            <a:endParaRPr lang="en-US">
              <a:solidFill>
                <a:schemeClr val="tx1"/>
              </a:solidFill>
              <a:hlinkClick r:id="rId4"/>
            </a:endParaRPr>
          </a:p>
        </p:txBody>
      </p:sp>
    </p:spTree>
    <p:extLst>
      <p:ext uri="{BB962C8B-B14F-4D97-AF65-F5344CB8AC3E}">
        <p14:creationId xmlns:p14="http://schemas.microsoft.com/office/powerpoint/2010/main" val="58883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Q&amp;A</a:t>
            </a:r>
          </a:p>
        </p:txBody>
      </p:sp>
      <p:sp>
        <p:nvSpPr>
          <p:cNvPr id="3" name="Content Placeholder 2"/>
          <p:cNvSpPr>
            <a:spLocks noGrp="1"/>
          </p:cNvSpPr>
          <p:nvPr>
            <p:ph idx="1"/>
          </p:nvPr>
        </p:nvSpPr>
        <p:spPr>
          <a:xfrm>
            <a:off x="800100" y="1337481"/>
            <a:ext cx="7543800" cy="5045063"/>
          </a:xfrm>
        </p:spPr>
        <p:txBody>
          <a:bodyPr>
            <a:normAutofit fontScale="92500" lnSpcReduction="20000"/>
          </a:bodyPr>
          <a:lstStyle/>
          <a:p>
            <a:pPr marL="0" indent="0">
              <a:buNone/>
            </a:pPr>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pPr marL="0" indent="0">
              <a:buNone/>
            </a:pPr>
            <a:endParaRPr lang="en-US"/>
          </a:p>
          <a:p>
            <a:pPr marL="0" indent="0" algn="ctr">
              <a:buNone/>
            </a:pPr>
            <a:r>
              <a:rPr lang="en-US" u="sng"/>
              <a:t>https://</a:t>
            </a:r>
            <a:r>
              <a:rPr lang="en-US" u="sng" err="1"/>
              <a:t>www.instagram.com</a:t>
            </a:r>
            <a:r>
              <a:rPr lang="en-US" u="sng"/>
              <a:t>/</a:t>
            </a:r>
            <a:r>
              <a:rPr lang="en-US" u="sng" err="1"/>
              <a:t>animalove.co</a:t>
            </a:r>
            <a:r>
              <a:rPr lang="en-US" u="sng"/>
              <a:t>/</a:t>
            </a:r>
          </a:p>
        </p:txBody>
      </p:sp>
      <p:sp>
        <p:nvSpPr>
          <p:cNvPr id="4" name="Slide Number Placeholder 3">
            <a:extLst>
              <a:ext uri="{FF2B5EF4-FFF2-40B4-BE49-F238E27FC236}">
                <a16:creationId xmlns:a16="http://schemas.microsoft.com/office/drawing/2014/main" id="{1DE16F0F-1125-DA45-A46F-6F15C2DAEBAB}"/>
              </a:ext>
            </a:extLst>
          </p:cNvPr>
          <p:cNvSpPr>
            <a:spLocks noGrp="1"/>
          </p:cNvSpPr>
          <p:nvPr>
            <p:ph type="sldNum" sz="quarter" idx="12"/>
          </p:nvPr>
        </p:nvSpPr>
        <p:spPr/>
        <p:txBody>
          <a:bodyPr/>
          <a:lstStyle/>
          <a:p>
            <a:r>
              <a:rPr lang="en-HK"/>
              <a:t>Page </a:t>
            </a:r>
            <a:fld id="{47042922-AAB2-A244-BC71-72150ED145DC}" type="slidenum">
              <a:rPr lang="en-HK" smtClean="0"/>
              <a:pPr/>
              <a:t>38</a:t>
            </a:fld>
            <a:endParaRPr lang="en-HK"/>
          </a:p>
        </p:txBody>
      </p:sp>
      <p:pic>
        <p:nvPicPr>
          <p:cNvPr id="5" name="Picture 4">
            <a:extLst>
              <a:ext uri="{FF2B5EF4-FFF2-40B4-BE49-F238E27FC236}">
                <a16:creationId xmlns:a16="http://schemas.microsoft.com/office/drawing/2014/main" id="{092E29F9-DF0A-BE4A-9853-7540C62D3015}"/>
              </a:ext>
            </a:extLst>
          </p:cNvPr>
          <p:cNvPicPr>
            <a:picLocks noChangeAspect="1"/>
          </p:cNvPicPr>
          <p:nvPr/>
        </p:nvPicPr>
        <p:blipFill>
          <a:blip r:embed="rId2"/>
          <a:stretch>
            <a:fillRect/>
          </a:stretch>
        </p:blipFill>
        <p:spPr>
          <a:xfrm>
            <a:off x="2232000" y="1223179"/>
            <a:ext cx="4680000" cy="4680000"/>
          </a:xfrm>
          <a:prstGeom prst="rect">
            <a:avLst/>
          </a:prstGeom>
        </p:spPr>
      </p:pic>
    </p:spTree>
    <p:extLst>
      <p:ext uri="{BB962C8B-B14F-4D97-AF65-F5344CB8AC3E}">
        <p14:creationId xmlns:p14="http://schemas.microsoft.com/office/powerpoint/2010/main" val="96448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Methodology: Data Cleaning</a:t>
            </a:r>
            <a:endParaRPr lang="en-US">
              <a:solidFill>
                <a:schemeClr val="tx1"/>
              </a:solidFill>
            </a:endParaRPr>
          </a:p>
        </p:txBody>
      </p:sp>
      <p:graphicFrame>
        <p:nvGraphicFramePr>
          <p:cNvPr id="8" name="Table 8">
            <a:extLst>
              <a:ext uri="{FF2B5EF4-FFF2-40B4-BE49-F238E27FC236}">
                <a16:creationId xmlns:a16="http://schemas.microsoft.com/office/drawing/2014/main" id="{59692CB6-2F76-41C5-A33F-1109995495E3}"/>
              </a:ext>
            </a:extLst>
          </p:cNvPr>
          <p:cNvGraphicFramePr>
            <a:graphicFrameLocks noGrp="1"/>
          </p:cNvGraphicFramePr>
          <p:nvPr>
            <p:extLst>
              <p:ext uri="{D42A27DB-BD31-4B8C-83A1-F6EECF244321}">
                <p14:modId xmlns:p14="http://schemas.microsoft.com/office/powerpoint/2010/main" val="1198025141"/>
              </p:ext>
            </p:extLst>
          </p:nvPr>
        </p:nvGraphicFramePr>
        <p:xfrm>
          <a:off x="800100" y="1638429"/>
          <a:ext cx="7351658" cy="3261360"/>
        </p:xfrm>
        <a:graphic>
          <a:graphicData uri="http://schemas.openxmlformats.org/drawingml/2006/table">
            <a:tbl>
              <a:tblPr firstRow="1" bandRow="1">
                <a:tableStyleId>{2D5ABB26-0587-4C30-8999-92F81FD0307C}</a:tableStyleId>
              </a:tblPr>
              <a:tblGrid>
                <a:gridCol w="1367259">
                  <a:extLst>
                    <a:ext uri="{9D8B030D-6E8A-4147-A177-3AD203B41FA5}">
                      <a16:colId xmlns:a16="http://schemas.microsoft.com/office/drawing/2014/main" val="2763661732"/>
                    </a:ext>
                  </a:extLst>
                </a:gridCol>
                <a:gridCol w="1083293">
                  <a:extLst>
                    <a:ext uri="{9D8B030D-6E8A-4147-A177-3AD203B41FA5}">
                      <a16:colId xmlns:a16="http://schemas.microsoft.com/office/drawing/2014/main" val="283078302"/>
                    </a:ext>
                  </a:extLst>
                </a:gridCol>
                <a:gridCol w="1404776">
                  <a:extLst>
                    <a:ext uri="{9D8B030D-6E8A-4147-A177-3AD203B41FA5}">
                      <a16:colId xmlns:a16="http://schemas.microsoft.com/office/drawing/2014/main" val="673569591"/>
                    </a:ext>
                  </a:extLst>
                </a:gridCol>
                <a:gridCol w="1045777">
                  <a:extLst>
                    <a:ext uri="{9D8B030D-6E8A-4147-A177-3AD203B41FA5}">
                      <a16:colId xmlns:a16="http://schemas.microsoft.com/office/drawing/2014/main" val="2460078216"/>
                    </a:ext>
                  </a:extLst>
                </a:gridCol>
                <a:gridCol w="1404776">
                  <a:extLst>
                    <a:ext uri="{9D8B030D-6E8A-4147-A177-3AD203B41FA5}">
                      <a16:colId xmlns:a16="http://schemas.microsoft.com/office/drawing/2014/main" val="4118242918"/>
                    </a:ext>
                  </a:extLst>
                </a:gridCol>
                <a:gridCol w="1045777">
                  <a:extLst>
                    <a:ext uri="{9D8B030D-6E8A-4147-A177-3AD203B41FA5}">
                      <a16:colId xmlns:a16="http://schemas.microsoft.com/office/drawing/2014/main" val="2935342905"/>
                    </a:ext>
                  </a:extLst>
                </a:gridCol>
              </a:tblGrid>
              <a:tr h="860867">
                <a:tc>
                  <a:txBody>
                    <a:bodyPr/>
                    <a:lstStyle/>
                    <a:p>
                      <a:pPr>
                        <a:buNone/>
                      </a:pPr>
                      <a:endParaRPr lang="en-US" sz="1400">
                        <a:latin typeface="+mn-lt"/>
                      </a:endParaRPr>
                    </a:p>
                    <a:p>
                      <a:pPr lvl="0">
                        <a:buNone/>
                      </a:pPr>
                      <a:r>
                        <a:rPr lang="en-US" sz="1400">
                          <a:latin typeface="+mn-lt"/>
                        </a:rPr>
                        <a:t>Standing</a:t>
                      </a:r>
                    </a:p>
                    <a:p>
                      <a:pPr lvl="0">
                        <a:buNone/>
                      </a:pPr>
                      <a:r>
                        <a:rPr lang="en-US" sz="1400">
                          <a:latin typeface="+mn-lt"/>
                        </a:rPr>
                        <a:t>(1 min)</a:t>
                      </a:r>
                    </a:p>
                    <a:p>
                      <a:pPr lvl="0">
                        <a:buNone/>
                      </a:pPr>
                      <a:endParaRPr lang="en-US" sz="1400">
                        <a:latin typeface="+mn-lt"/>
                      </a:endParaRPr>
                    </a:p>
                  </a:txBody>
                  <a:tcPr marL="68580" marR="68580" marT="34290" marB="34290"/>
                </a:tc>
                <a:tc>
                  <a:txBody>
                    <a:bodyPr/>
                    <a:lstStyle/>
                    <a:p>
                      <a:endParaRPr lang="en-US" sz="1400">
                        <a:latin typeface="+mn-lt"/>
                      </a:endParaRPr>
                    </a:p>
                  </a:txBody>
                  <a:tcPr marL="68580" marR="68580" marT="34290" marB="34290"/>
                </a:tc>
                <a:tc>
                  <a:txBody>
                    <a:bodyPr/>
                    <a:lstStyle/>
                    <a:p>
                      <a:pPr>
                        <a:buNone/>
                      </a:pPr>
                      <a:endParaRPr lang="en-US" sz="1400">
                        <a:latin typeface="+mn-lt"/>
                      </a:endParaRPr>
                    </a:p>
                    <a:p>
                      <a:pPr lvl="0">
                        <a:buNone/>
                      </a:pPr>
                      <a:r>
                        <a:rPr lang="en-US" sz="1400">
                          <a:latin typeface="+mn-lt"/>
                        </a:rPr>
                        <a:t>Sitting &amp; Relaxing</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endParaRPr lang="en-US" sz="1400">
                        <a:latin typeface="+mn-lt"/>
                      </a:endParaRPr>
                    </a:p>
                  </a:txBody>
                  <a:tcPr marL="68580" marR="68580" marT="34290" marB="34290"/>
                </a:tc>
                <a:tc>
                  <a:txBody>
                    <a:bodyPr/>
                    <a:lstStyle/>
                    <a:p>
                      <a:pPr>
                        <a:buNone/>
                      </a:pPr>
                      <a:endParaRPr lang="en-US" sz="1400">
                        <a:latin typeface="+mn-lt"/>
                      </a:endParaRPr>
                    </a:p>
                    <a:p>
                      <a:pPr lvl="0" algn="l">
                        <a:buNone/>
                      </a:pPr>
                      <a:r>
                        <a:rPr lang="en-US" sz="1400" b="0" i="0" u="none" strike="noStrike" noProof="0">
                          <a:solidFill>
                            <a:srgbClr val="000000"/>
                          </a:solidFill>
                          <a:latin typeface="+mn-lt"/>
                        </a:rPr>
                        <a:t>Lying Down</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874907803"/>
                  </a:ext>
                </a:extLst>
              </a:tr>
              <a:tr h="685800">
                <a:tc>
                  <a:txBody>
                    <a:bodyPr/>
                    <a:lstStyle/>
                    <a:p>
                      <a:pPr lvl="0" algn="l">
                        <a:buNone/>
                      </a:pPr>
                      <a:r>
                        <a:rPr lang="en-US" sz="1400" b="0" i="0" u="none" strike="noStrike" noProof="0">
                          <a:solidFill>
                            <a:srgbClr val="000000"/>
                          </a:solidFill>
                          <a:latin typeface="+mn-lt"/>
                        </a:rPr>
                        <a:t>Walking</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endParaRPr lang="en-US" sz="1400">
                        <a:latin typeface="+mn-lt"/>
                      </a:endParaRPr>
                    </a:p>
                  </a:txBody>
                  <a:tcPr marL="68580" marR="68580" marT="34290" marB="34290"/>
                </a:tc>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Climbing Stairs</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pPr lvl="0">
                        <a:buNone/>
                      </a:pPr>
                      <a:endParaRPr lang="en-US" sz="1400">
                        <a:latin typeface="+mn-lt"/>
                      </a:endParaRPr>
                    </a:p>
                  </a:txBody>
                  <a:tcPr marL="68580" marR="68580" marT="34290" marB="34290"/>
                </a:tc>
                <a:tc>
                  <a:txBody>
                    <a:bodyPr/>
                    <a:lstStyle/>
                    <a:p>
                      <a:pPr lvl="0" algn="l">
                        <a:buNone/>
                      </a:pPr>
                      <a:r>
                        <a:rPr lang="en-US" sz="1400" b="0" i="0" u="none" strike="noStrike" noProof="0">
                          <a:solidFill>
                            <a:srgbClr val="000000"/>
                          </a:solidFill>
                          <a:latin typeface="+mn-lt"/>
                        </a:rPr>
                        <a:t>Waist Bends Forward</a:t>
                      </a:r>
                    </a:p>
                    <a:p>
                      <a:pPr lvl="0" algn="l">
                        <a:buNone/>
                      </a:pPr>
                      <a:r>
                        <a:rPr lang="en-US" sz="1400" b="0" i="0" u="none" strike="noStrike" noProof="0">
                          <a:solidFill>
                            <a:srgbClr val="000000"/>
                          </a:solidFill>
                          <a:latin typeface="+mn-lt"/>
                        </a:rPr>
                        <a:t>(20X)</a:t>
                      </a: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748970253"/>
                  </a:ext>
                </a:extLst>
              </a:tr>
              <a:tr h="685800">
                <a:tc>
                  <a:txBody>
                    <a:bodyPr/>
                    <a:lstStyle/>
                    <a:p>
                      <a:pPr lvl="0" algn="l">
                        <a:buNone/>
                      </a:pPr>
                      <a:r>
                        <a:rPr lang="en-US" sz="1400" b="0" i="0" u="none" strike="noStrike" noProof="0">
                          <a:solidFill>
                            <a:srgbClr val="000000"/>
                          </a:solidFill>
                          <a:latin typeface="+mn-lt"/>
                        </a:rPr>
                        <a:t>Frontal Elevation of Arms</a:t>
                      </a:r>
                    </a:p>
                    <a:p>
                      <a:pPr lvl="0" algn="l">
                        <a:buNone/>
                      </a:pPr>
                      <a:r>
                        <a:rPr lang="en-US" sz="1400" b="0" i="0" u="none" strike="noStrike" noProof="0">
                          <a:solidFill>
                            <a:srgbClr val="000000"/>
                          </a:solidFill>
                          <a:latin typeface="+mn-lt"/>
                        </a:rPr>
                        <a:t>(20X)</a:t>
                      </a:r>
                    </a:p>
                  </a:txBody>
                  <a:tcPr marL="68580" marR="68580" marT="34290" marB="34290"/>
                </a:tc>
                <a:tc>
                  <a:txBody>
                    <a:bodyPr/>
                    <a:lstStyle/>
                    <a:p>
                      <a:endParaRPr lang="en-US" sz="1400">
                        <a:latin typeface="+mn-lt"/>
                      </a:endParaRPr>
                    </a:p>
                  </a:txBody>
                  <a:tcPr marL="68580" marR="68580" marT="34290" marB="34290"/>
                </a:tc>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Knees Bending</a:t>
                      </a:r>
                    </a:p>
                    <a:p>
                      <a:pPr lvl="0" algn="l">
                        <a:buNone/>
                      </a:pPr>
                      <a:r>
                        <a:rPr lang="en-US" sz="1400" b="0" i="0" u="none" strike="noStrike" noProof="0">
                          <a:solidFill>
                            <a:srgbClr val="000000"/>
                          </a:solidFill>
                          <a:latin typeface="+mn-lt"/>
                        </a:rPr>
                        <a:t>(20X)</a:t>
                      </a:r>
                    </a:p>
                  </a:txBody>
                  <a:tcPr marL="68580" marR="68580" marT="34290" marB="34290"/>
                </a:tc>
                <a:tc>
                  <a:txBody>
                    <a:bodyPr/>
                    <a:lstStyle/>
                    <a:p>
                      <a:pPr lvl="0">
                        <a:buNone/>
                      </a:pPr>
                      <a:endParaRPr lang="en-US" sz="1400">
                        <a:latin typeface="+mn-lt"/>
                      </a:endParaRPr>
                    </a:p>
                  </a:txBody>
                  <a:tcPr marL="68580" marR="68580" marT="34290" marB="34290"/>
                </a:tc>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Cycling</a:t>
                      </a:r>
                      <a:endParaRPr lang="en-US" sz="1400">
                        <a:latin typeface="+mn-lt"/>
                      </a:endParaRPr>
                    </a:p>
                    <a:p>
                      <a:pPr lvl="0" algn="l">
                        <a:buNone/>
                      </a:pPr>
                      <a:r>
                        <a:rPr lang="en-US" sz="1400" b="0" i="0" u="none" strike="noStrike" noProof="0">
                          <a:solidFill>
                            <a:srgbClr val="000000"/>
                          </a:solidFill>
                          <a:latin typeface="+mn-lt"/>
                        </a:rPr>
                        <a:t>(1 min)</a:t>
                      </a: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1247893494"/>
                  </a:ext>
                </a:extLst>
              </a:tr>
              <a:tr h="685800">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Jogging</a:t>
                      </a:r>
                    </a:p>
                    <a:p>
                      <a:pPr lvl="0" algn="l">
                        <a:buNone/>
                      </a:pPr>
                      <a:r>
                        <a:rPr lang="en-US" sz="1400" b="0" i="0" u="none" strike="noStrike" noProof="0">
                          <a:solidFill>
                            <a:srgbClr val="000000"/>
                          </a:solidFill>
                          <a:latin typeface="+mn-lt"/>
                        </a:rPr>
                        <a:t>(1 min)</a:t>
                      </a:r>
                    </a:p>
                  </a:txBody>
                  <a:tcPr marL="68580" marR="68580" marT="34290" marB="34290"/>
                </a:tc>
                <a:tc>
                  <a:txBody>
                    <a:bodyPr/>
                    <a:lstStyle/>
                    <a:p>
                      <a:endParaRPr lang="en-US" sz="1400">
                        <a:latin typeface="+mn-lt"/>
                      </a:endParaRPr>
                    </a:p>
                  </a:txBody>
                  <a:tcPr marL="68580" marR="68580" marT="34290" marB="34290"/>
                </a:tc>
                <a:tc>
                  <a:txBody>
                    <a:bodyPr/>
                    <a:lstStyle/>
                    <a:p>
                      <a:pPr>
                        <a:buNone/>
                      </a:pPr>
                      <a:endParaRPr lang="en-US" sz="1400">
                        <a:latin typeface="+mn-lt"/>
                      </a:endParaRPr>
                    </a:p>
                    <a:p>
                      <a:pPr lvl="0">
                        <a:buNone/>
                      </a:pPr>
                      <a:r>
                        <a:rPr lang="en-US" sz="1400">
                          <a:latin typeface="+mn-lt"/>
                        </a:rPr>
                        <a:t>Running</a:t>
                      </a:r>
                    </a:p>
                    <a:p>
                      <a:pPr lvl="0">
                        <a:buNone/>
                      </a:pPr>
                      <a:r>
                        <a:rPr lang="en-US" sz="1400">
                          <a:latin typeface="+mn-lt"/>
                        </a:rPr>
                        <a:t>(1 min)</a:t>
                      </a:r>
                    </a:p>
                  </a:txBody>
                  <a:tcPr marL="68580" marR="68580" marT="34290" marB="34290"/>
                </a:tc>
                <a:tc>
                  <a:txBody>
                    <a:bodyPr/>
                    <a:lstStyle/>
                    <a:p>
                      <a:endParaRPr lang="en-US" sz="1400">
                        <a:latin typeface="+mn-lt"/>
                      </a:endParaRPr>
                    </a:p>
                  </a:txBody>
                  <a:tcPr marL="68580" marR="68580" marT="34290" marB="34290"/>
                </a:tc>
                <a:tc>
                  <a:txBody>
                    <a:bodyPr/>
                    <a:lstStyle/>
                    <a:p>
                      <a:pPr>
                        <a:buNone/>
                      </a:pPr>
                      <a:r>
                        <a:rPr lang="en-US" sz="1400">
                          <a:latin typeface="+mn-lt"/>
                        </a:rPr>
                        <a:t>Jump Front &amp; Back</a:t>
                      </a:r>
                    </a:p>
                    <a:p>
                      <a:pPr lvl="0">
                        <a:buNone/>
                      </a:pPr>
                      <a:r>
                        <a:rPr lang="en-US" sz="1400">
                          <a:latin typeface="+mn-lt"/>
                        </a:rPr>
                        <a:t>(20X)</a:t>
                      </a: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635730167"/>
                  </a:ext>
                </a:extLst>
              </a:tr>
            </a:tbl>
          </a:graphicData>
        </a:graphic>
      </p:graphicFrame>
      <p:pic>
        <p:nvPicPr>
          <p:cNvPr id="10" name="Picture 10">
            <a:extLst>
              <a:ext uri="{FF2B5EF4-FFF2-40B4-BE49-F238E27FC236}">
                <a16:creationId xmlns:a16="http://schemas.microsoft.com/office/drawing/2014/main" id="{6813FFCD-6C74-4957-B9B7-3426F8F1EB8A}"/>
              </a:ext>
            </a:extLst>
          </p:cNvPr>
          <p:cNvPicPr>
            <a:picLocks noChangeAspect="1"/>
          </p:cNvPicPr>
          <p:nvPr/>
        </p:nvPicPr>
        <p:blipFill>
          <a:blip r:embed="rId3"/>
          <a:stretch>
            <a:fillRect/>
          </a:stretch>
        </p:blipFill>
        <p:spPr>
          <a:xfrm>
            <a:off x="4683511" y="4212453"/>
            <a:ext cx="685800" cy="692944"/>
          </a:xfrm>
          <a:prstGeom prst="rect">
            <a:avLst/>
          </a:prstGeom>
        </p:spPr>
      </p:pic>
      <p:pic>
        <p:nvPicPr>
          <p:cNvPr id="12" name="Picture 12">
            <a:extLst>
              <a:ext uri="{FF2B5EF4-FFF2-40B4-BE49-F238E27FC236}">
                <a16:creationId xmlns:a16="http://schemas.microsoft.com/office/drawing/2014/main" id="{48B297A4-39A9-432D-B6D9-47D273CCBF0F}"/>
              </a:ext>
            </a:extLst>
          </p:cNvPr>
          <p:cNvPicPr>
            <a:picLocks noChangeAspect="1"/>
          </p:cNvPicPr>
          <p:nvPr/>
        </p:nvPicPr>
        <p:blipFill>
          <a:blip r:embed="rId4"/>
          <a:stretch>
            <a:fillRect/>
          </a:stretch>
        </p:blipFill>
        <p:spPr>
          <a:xfrm>
            <a:off x="7091396" y="3494128"/>
            <a:ext cx="685800" cy="685800"/>
          </a:xfrm>
          <a:prstGeom prst="rect">
            <a:avLst/>
          </a:prstGeom>
        </p:spPr>
      </p:pic>
      <p:pic>
        <p:nvPicPr>
          <p:cNvPr id="14" name="Picture 14" descr="A picture containing clipart&#10;&#10;Description generated with high confidence">
            <a:extLst>
              <a:ext uri="{FF2B5EF4-FFF2-40B4-BE49-F238E27FC236}">
                <a16:creationId xmlns:a16="http://schemas.microsoft.com/office/drawing/2014/main" id="{D6C8AF3D-30B8-41E6-B30B-0EE1447FE9F6}"/>
              </a:ext>
            </a:extLst>
          </p:cNvPr>
          <p:cNvPicPr>
            <a:picLocks noChangeAspect="1"/>
          </p:cNvPicPr>
          <p:nvPr/>
        </p:nvPicPr>
        <p:blipFill>
          <a:blip r:embed="rId5"/>
          <a:stretch>
            <a:fillRect/>
          </a:stretch>
        </p:blipFill>
        <p:spPr>
          <a:xfrm>
            <a:off x="4695110" y="1931588"/>
            <a:ext cx="685800" cy="685800"/>
          </a:xfrm>
          <a:prstGeom prst="rect">
            <a:avLst/>
          </a:prstGeom>
        </p:spPr>
      </p:pic>
      <p:pic>
        <p:nvPicPr>
          <p:cNvPr id="16" name="Picture 16">
            <a:extLst>
              <a:ext uri="{FF2B5EF4-FFF2-40B4-BE49-F238E27FC236}">
                <a16:creationId xmlns:a16="http://schemas.microsoft.com/office/drawing/2014/main" id="{FC34D37C-5C1E-47E4-B19E-2BF4E6F1604C}"/>
              </a:ext>
            </a:extLst>
          </p:cNvPr>
          <p:cNvPicPr>
            <a:picLocks noChangeAspect="1"/>
          </p:cNvPicPr>
          <p:nvPr/>
        </p:nvPicPr>
        <p:blipFill>
          <a:blip r:embed="rId6"/>
          <a:stretch>
            <a:fillRect/>
          </a:stretch>
        </p:blipFill>
        <p:spPr>
          <a:xfrm>
            <a:off x="4705132" y="2652719"/>
            <a:ext cx="685800" cy="685800"/>
          </a:xfrm>
          <a:prstGeom prst="rect">
            <a:avLst/>
          </a:prstGeom>
        </p:spPr>
      </p:pic>
      <p:pic>
        <p:nvPicPr>
          <p:cNvPr id="18" name="Picture 18">
            <a:extLst>
              <a:ext uri="{FF2B5EF4-FFF2-40B4-BE49-F238E27FC236}">
                <a16:creationId xmlns:a16="http://schemas.microsoft.com/office/drawing/2014/main" id="{A5CE2F58-5639-40F4-B316-8079A6CFCDC7}"/>
              </a:ext>
            </a:extLst>
          </p:cNvPr>
          <p:cNvPicPr>
            <a:picLocks noChangeAspect="1"/>
          </p:cNvPicPr>
          <p:nvPr/>
        </p:nvPicPr>
        <p:blipFill>
          <a:blip r:embed="rId7"/>
          <a:stretch>
            <a:fillRect/>
          </a:stretch>
        </p:blipFill>
        <p:spPr>
          <a:xfrm>
            <a:off x="2318873" y="2652719"/>
            <a:ext cx="685800" cy="685800"/>
          </a:xfrm>
          <a:prstGeom prst="rect">
            <a:avLst/>
          </a:prstGeom>
        </p:spPr>
      </p:pic>
      <p:pic>
        <p:nvPicPr>
          <p:cNvPr id="22" name="Picture 22">
            <a:extLst>
              <a:ext uri="{FF2B5EF4-FFF2-40B4-BE49-F238E27FC236}">
                <a16:creationId xmlns:a16="http://schemas.microsoft.com/office/drawing/2014/main" id="{31910C4F-FDFC-4DD6-B414-C9841459A002}"/>
              </a:ext>
            </a:extLst>
          </p:cNvPr>
          <p:cNvPicPr>
            <a:picLocks noChangeAspect="1"/>
          </p:cNvPicPr>
          <p:nvPr/>
        </p:nvPicPr>
        <p:blipFill>
          <a:blip r:embed="rId8"/>
          <a:stretch>
            <a:fillRect/>
          </a:stretch>
        </p:blipFill>
        <p:spPr>
          <a:xfrm>
            <a:off x="2318873" y="4216024"/>
            <a:ext cx="685800" cy="685800"/>
          </a:xfrm>
          <a:prstGeom prst="rect">
            <a:avLst/>
          </a:prstGeom>
        </p:spPr>
      </p:pic>
      <p:pic>
        <p:nvPicPr>
          <p:cNvPr id="24" name="Picture 24">
            <a:extLst>
              <a:ext uri="{FF2B5EF4-FFF2-40B4-BE49-F238E27FC236}">
                <a16:creationId xmlns:a16="http://schemas.microsoft.com/office/drawing/2014/main" id="{68C2ED04-70D6-49DF-BA6A-91C3FBFBE554}"/>
              </a:ext>
            </a:extLst>
          </p:cNvPr>
          <p:cNvPicPr>
            <a:picLocks noChangeAspect="1"/>
          </p:cNvPicPr>
          <p:nvPr/>
        </p:nvPicPr>
        <p:blipFill>
          <a:blip r:embed="rId9"/>
          <a:stretch>
            <a:fillRect/>
          </a:stretch>
        </p:blipFill>
        <p:spPr>
          <a:xfrm>
            <a:off x="7071347" y="4216024"/>
            <a:ext cx="685800" cy="685800"/>
          </a:xfrm>
          <a:prstGeom prst="rect">
            <a:avLst/>
          </a:prstGeom>
        </p:spPr>
      </p:pic>
      <p:pic>
        <p:nvPicPr>
          <p:cNvPr id="26" name="Picture 26">
            <a:extLst>
              <a:ext uri="{FF2B5EF4-FFF2-40B4-BE49-F238E27FC236}">
                <a16:creationId xmlns:a16="http://schemas.microsoft.com/office/drawing/2014/main" id="{E0A77E54-3326-41E4-8206-48D894E39D34}"/>
              </a:ext>
            </a:extLst>
          </p:cNvPr>
          <p:cNvPicPr>
            <a:picLocks noChangeAspect="1"/>
          </p:cNvPicPr>
          <p:nvPr/>
        </p:nvPicPr>
        <p:blipFill>
          <a:blip r:embed="rId10"/>
          <a:stretch>
            <a:fillRect/>
          </a:stretch>
        </p:blipFill>
        <p:spPr>
          <a:xfrm>
            <a:off x="7071347" y="1898557"/>
            <a:ext cx="685800" cy="685800"/>
          </a:xfrm>
          <a:prstGeom prst="rect">
            <a:avLst/>
          </a:prstGeom>
        </p:spPr>
      </p:pic>
      <p:pic>
        <p:nvPicPr>
          <p:cNvPr id="32" name="Picture 32">
            <a:extLst>
              <a:ext uri="{FF2B5EF4-FFF2-40B4-BE49-F238E27FC236}">
                <a16:creationId xmlns:a16="http://schemas.microsoft.com/office/drawing/2014/main" id="{9E258215-FC0D-42B5-BCAD-4F887A4D50E8}"/>
              </a:ext>
            </a:extLst>
          </p:cNvPr>
          <p:cNvPicPr>
            <a:picLocks noChangeAspect="1"/>
          </p:cNvPicPr>
          <p:nvPr/>
        </p:nvPicPr>
        <p:blipFill>
          <a:blip r:embed="rId11"/>
          <a:stretch>
            <a:fillRect/>
          </a:stretch>
        </p:blipFill>
        <p:spPr>
          <a:xfrm>
            <a:off x="4705132" y="3494128"/>
            <a:ext cx="685800" cy="685800"/>
          </a:xfrm>
          <a:prstGeom prst="rect">
            <a:avLst/>
          </a:prstGeom>
        </p:spPr>
      </p:pic>
      <p:pic>
        <p:nvPicPr>
          <p:cNvPr id="34" name="Picture 34" descr="A close up of a logo&#10;&#10;Description generated with high confidence">
            <a:extLst>
              <a:ext uri="{FF2B5EF4-FFF2-40B4-BE49-F238E27FC236}">
                <a16:creationId xmlns:a16="http://schemas.microsoft.com/office/drawing/2014/main" id="{62A13AE3-243B-4D2A-80E0-C90D46F7AB0B}"/>
              </a:ext>
            </a:extLst>
          </p:cNvPr>
          <p:cNvPicPr>
            <a:picLocks noChangeAspect="1"/>
          </p:cNvPicPr>
          <p:nvPr/>
        </p:nvPicPr>
        <p:blipFill>
          <a:blip r:embed="rId12"/>
          <a:stretch>
            <a:fillRect/>
          </a:stretch>
        </p:blipFill>
        <p:spPr>
          <a:xfrm>
            <a:off x="2318873" y="3494128"/>
            <a:ext cx="685800" cy="685800"/>
          </a:xfrm>
          <a:prstGeom prst="rect">
            <a:avLst/>
          </a:prstGeom>
        </p:spPr>
      </p:pic>
      <p:pic>
        <p:nvPicPr>
          <p:cNvPr id="38" name="Picture 38">
            <a:extLst>
              <a:ext uri="{FF2B5EF4-FFF2-40B4-BE49-F238E27FC236}">
                <a16:creationId xmlns:a16="http://schemas.microsoft.com/office/drawing/2014/main" id="{F7A416EA-BE35-4902-AF09-51B3D525C372}"/>
              </a:ext>
            </a:extLst>
          </p:cNvPr>
          <p:cNvPicPr>
            <a:picLocks noChangeAspect="1"/>
          </p:cNvPicPr>
          <p:nvPr/>
        </p:nvPicPr>
        <p:blipFill>
          <a:blip r:embed="rId13"/>
          <a:stretch>
            <a:fillRect/>
          </a:stretch>
        </p:blipFill>
        <p:spPr>
          <a:xfrm rot="7216187">
            <a:off x="7071347" y="2623784"/>
            <a:ext cx="685800" cy="685800"/>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F33291DC-4037-4531-9434-ABF92E605FCC}"/>
              </a:ext>
            </a:extLst>
          </p:cNvPr>
          <p:cNvPicPr>
            <a:picLocks noChangeAspect="1"/>
          </p:cNvPicPr>
          <p:nvPr/>
        </p:nvPicPr>
        <p:blipFill>
          <a:blip r:embed="rId14"/>
          <a:stretch>
            <a:fillRect/>
          </a:stretch>
        </p:blipFill>
        <p:spPr>
          <a:xfrm>
            <a:off x="2318873" y="1872950"/>
            <a:ext cx="685800" cy="685800"/>
          </a:xfrm>
          <a:prstGeom prst="rect">
            <a:avLst/>
          </a:prstGeom>
        </p:spPr>
      </p:pic>
      <p:sp>
        <p:nvSpPr>
          <p:cNvPr id="4" name="Slide Number Placeholder 3">
            <a:extLst>
              <a:ext uri="{FF2B5EF4-FFF2-40B4-BE49-F238E27FC236}">
                <a16:creationId xmlns:a16="http://schemas.microsoft.com/office/drawing/2014/main" id="{B07C7132-0562-4F45-9975-50F95A2E291A}"/>
              </a:ext>
            </a:extLst>
          </p:cNvPr>
          <p:cNvSpPr>
            <a:spLocks noGrp="1"/>
          </p:cNvSpPr>
          <p:nvPr>
            <p:ph type="sldNum" sz="quarter" idx="12"/>
          </p:nvPr>
        </p:nvSpPr>
        <p:spPr/>
        <p:txBody>
          <a:bodyPr/>
          <a:lstStyle/>
          <a:p>
            <a:r>
              <a:rPr lang="en-HK"/>
              <a:t>Page </a:t>
            </a:r>
            <a:fld id="{47042922-AAB2-A244-BC71-72150ED145DC}" type="slidenum">
              <a:rPr lang="en-HK" smtClean="0"/>
              <a:pPr/>
              <a:t>39</a:t>
            </a:fld>
            <a:endParaRPr lang="en-HK"/>
          </a:p>
        </p:txBody>
      </p:sp>
      <p:pic>
        <p:nvPicPr>
          <p:cNvPr id="3" name="Picture 6" descr="A close up of a logo&#10;&#10;Description generated with high confidence">
            <a:extLst>
              <a:ext uri="{FF2B5EF4-FFF2-40B4-BE49-F238E27FC236}">
                <a16:creationId xmlns:a16="http://schemas.microsoft.com/office/drawing/2014/main" id="{2340D69A-5864-479D-B32C-A1E8E702D2AE}"/>
              </a:ext>
            </a:extLst>
          </p:cNvPr>
          <p:cNvPicPr>
            <a:picLocks noChangeAspect="1"/>
          </p:cNvPicPr>
          <p:nvPr/>
        </p:nvPicPr>
        <p:blipFill>
          <a:blip r:embed="rId15"/>
          <a:stretch>
            <a:fillRect/>
          </a:stretch>
        </p:blipFill>
        <p:spPr>
          <a:xfrm rot="16680000">
            <a:off x="7107270" y="4943746"/>
            <a:ext cx="1543050" cy="1514475"/>
          </a:xfrm>
          <a:prstGeom prst="rect">
            <a:avLst/>
          </a:prstGeom>
        </p:spPr>
      </p:pic>
      <p:pic>
        <p:nvPicPr>
          <p:cNvPr id="7" name="Picture 6">
            <a:extLst>
              <a:ext uri="{FF2B5EF4-FFF2-40B4-BE49-F238E27FC236}">
                <a16:creationId xmlns:a16="http://schemas.microsoft.com/office/drawing/2014/main" id="{9FF50EB6-0469-9747-B52E-6F934B1EF4A5}"/>
              </a:ext>
            </a:extLst>
          </p:cNvPr>
          <p:cNvPicPr>
            <a:picLocks noChangeAspect="1"/>
          </p:cNvPicPr>
          <p:nvPr/>
        </p:nvPicPr>
        <p:blipFill>
          <a:blip r:embed="rId16"/>
          <a:stretch>
            <a:fillRect/>
          </a:stretch>
        </p:blipFill>
        <p:spPr>
          <a:xfrm>
            <a:off x="5835708" y="5160983"/>
            <a:ext cx="1080000" cy="1080000"/>
          </a:xfrm>
          <a:prstGeom prst="rect">
            <a:avLst/>
          </a:prstGeom>
        </p:spPr>
      </p:pic>
      <p:sp>
        <p:nvSpPr>
          <p:cNvPr id="23" name="Content Placeholder 2">
            <a:extLst>
              <a:ext uri="{FF2B5EF4-FFF2-40B4-BE49-F238E27FC236}">
                <a16:creationId xmlns:a16="http://schemas.microsoft.com/office/drawing/2014/main" id="{4BA5136F-2693-B140-AB9F-BF2603155E27}"/>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Apart from Label 1 – 12…</a:t>
            </a:r>
          </a:p>
          <a:p>
            <a:endParaRPr lang="en-US"/>
          </a:p>
          <a:p>
            <a:endParaRPr lang="en-US"/>
          </a:p>
          <a:p>
            <a:endParaRPr lang="en-US"/>
          </a:p>
          <a:p>
            <a:endParaRPr lang="en-US"/>
          </a:p>
          <a:p>
            <a:endParaRPr lang="en-US"/>
          </a:p>
          <a:p>
            <a:endParaRPr lang="en-US"/>
          </a:p>
          <a:p>
            <a:endParaRPr lang="en-US"/>
          </a:p>
          <a:p>
            <a:endParaRPr lang="en-US"/>
          </a:p>
          <a:p>
            <a:r>
              <a:rPr lang="en-US"/>
              <a:t>There is Label 0 (Idle movement)</a:t>
            </a:r>
          </a:p>
          <a:p>
            <a:r>
              <a:rPr lang="en-US"/>
              <a:t>Remove Label 0 from the dataset</a:t>
            </a:r>
          </a:p>
        </p:txBody>
      </p:sp>
    </p:spTree>
    <p:extLst>
      <p:ext uri="{BB962C8B-B14F-4D97-AF65-F5344CB8AC3E}">
        <p14:creationId xmlns:p14="http://schemas.microsoft.com/office/powerpoint/2010/main" val="370390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3554-3DD9-2940-995C-B5281688A282}"/>
              </a:ext>
            </a:extLst>
          </p:cNvPr>
          <p:cNvSpPr>
            <a:spLocks noGrp="1"/>
          </p:cNvSpPr>
          <p:nvPr>
            <p:ph type="title"/>
          </p:nvPr>
        </p:nvSpPr>
        <p:spPr/>
        <p:txBody>
          <a:bodyPr/>
          <a:lstStyle/>
          <a:p>
            <a:r>
              <a:rPr lang="en-US"/>
              <a:t>Time Series Similarity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20A750D-2EA0-094B-A5FD-FC99BBFA362B}"/>
                  </a:ext>
                </a:extLst>
              </p:cNvPr>
              <p:cNvSpPr>
                <a:spLocks noGrp="1"/>
              </p:cNvSpPr>
              <p:nvPr>
                <p:ph sz="half" idx="2"/>
              </p:nvPr>
            </p:nvSpPr>
            <p:spPr/>
            <p:txBody>
              <a:bodyPr>
                <a:normAutofit/>
              </a:bodyPr>
              <a:lstStyle/>
              <a:p>
                <a:r>
                  <a:rPr lang="en-US" sz="1500">
                    <a:solidFill>
                      <a:schemeClr val="accent1"/>
                    </a:solidFill>
                    <a:ea typeface="Cambria Math" panose="02040503050406030204" pitchFamily="18" charset="0"/>
                    <a:cs typeface="Arial Unicode MS" panose="020B0604020202020204" pitchFamily="34" charset="-128"/>
                  </a:rPr>
                  <a:t>X = [x</a:t>
                </a:r>
                <a:r>
                  <a:rPr lang="en-US" sz="1500" baseline="-25000">
                    <a:solidFill>
                      <a:schemeClr val="accent1"/>
                    </a:solidFill>
                    <a:ea typeface="Cambria Math" panose="02040503050406030204" pitchFamily="18" charset="0"/>
                    <a:cs typeface="Arial Unicode MS" panose="020B0604020202020204" pitchFamily="34" charset="-128"/>
                  </a:rPr>
                  <a:t>1</a:t>
                </a:r>
                <a:r>
                  <a:rPr lang="en-US" sz="1500">
                    <a:solidFill>
                      <a:schemeClr val="accent1"/>
                    </a:solidFill>
                    <a:ea typeface="Cambria Math" panose="02040503050406030204" pitchFamily="18" charset="0"/>
                    <a:cs typeface="Arial Unicode MS" panose="020B0604020202020204" pitchFamily="34" charset="-128"/>
                  </a:rPr>
                  <a:t>, x</a:t>
                </a:r>
                <a:r>
                  <a:rPr lang="en-US" sz="1500" baseline="-25000">
                    <a:solidFill>
                      <a:schemeClr val="accent1"/>
                    </a:solidFill>
                    <a:ea typeface="Cambria Math" panose="02040503050406030204" pitchFamily="18" charset="0"/>
                    <a:cs typeface="Arial Unicode MS" panose="020B0604020202020204" pitchFamily="34" charset="-128"/>
                  </a:rPr>
                  <a:t>2</a:t>
                </a:r>
                <a:r>
                  <a:rPr lang="en-US" sz="1500">
                    <a:solidFill>
                      <a:schemeClr val="accent1"/>
                    </a:solidFill>
                    <a:ea typeface="Cambria Math" panose="02040503050406030204" pitchFamily="18" charset="0"/>
                    <a:cs typeface="Arial Unicode MS" panose="020B0604020202020204" pitchFamily="34" charset="-128"/>
                  </a:rPr>
                  <a:t>, …, x</a:t>
                </a:r>
                <a:r>
                  <a:rPr lang="en-US" sz="1500" baseline="-25000">
                    <a:solidFill>
                      <a:schemeClr val="accent1"/>
                    </a:solidFill>
                    <a:ea typeface="Cambria Math" panose="02040503050406030204" pitchFamily="18" charset="0"/>
                    <a:cs typeface="Arial Unicode MS" panose="020B0604020202020204" pitchFamily="34" charset="-128"/>
                  </a:rPr>
                  <a:t>10</a:t>
                </a:r>
                <a:r>
                  <a:rPr lang="en-US" sz="1500">
                    <a:solidFill>
                      <a:schemeClr val="accent1"/>
                    </a:solidFill>
                    <a:ea typeface="Cambria Math" panose="02040503050406030204" pitchFamily="18" charset="0"/>
                    <a:cs typeface="Arial Unicode MS" panose="020B0604020202020204" pitchFamily="34" charset="-128"/>
                  </a:rPr>
                  <a:t>] </a:t>
                </a:r>
              </a:p>
              <a:p>
                <a:pPr marL="0" indent="0">
                  <a:buNone/>
                </a:pPr>
                <a:r>
                  <a:rPr lang="en-US" sz="1500">
                    <a:solidFill>
                      <a:schemeClr val="accent1"/>
                    </a:solidFill>
                    <a:ea typeface="Cambria Math" panose="02040503050406030204" pitchFamily="18" charset="0"/>
                    <a:cs typeface="Arial Unicode MS" panose="020B0604020202020204" pitchFamily="34" charset="-128"/>
                  </a:rPr>
                  <a:t>       = [1, 2, 4, 3, 5, 3, 2, 3, 2, 5]</a:t>
                </a:r>
              </a:p>
              <a:p>
                <a:r>
                  <a:rPr lang="en-US" sz="1500">
                    <a:solidFill>
                      <a:srgbClr val="0000FF"/>
                    </a:solidFill>
                    <a:ea typeface="Cambria Math" panose="02040503050406030204" pitchFamily="18" charset="0"/>
                    <a:cs typeface="Arial Unicode MS" panose="020B0604020202020204" pitchFamily="34" charset="-128"/>
                  </a:rPr>
                  <a:t>Y = </a:t>
                </a:r>
                <a:r>
                  <a:rPr lang="en-US" sz="1500">
                    <a:solidFill>
                      <a:srgbClr val="0000FF"/>
                    </a:solidFill>
                    <a:ea typeface="Cambria Math" panose="02040503050406030204" pitchFamily="18" charset="0"/>
                  </a:rPr>
                  <a:t>[y</a:t>
                </a:r>
                <a:r>
                  <a:rPr lang="en-US" sz="1500" baseline="-25000">
                    <a:solidFill>
                      <a:srgbClr val="0000FF"/>
                    </a:solidFill>
                    <a:ea typeface="Cambria Math" panose="02040503050406030204" pitchFamily="18" charset="0"/>
                  </a:rPr>
                  <a:t>1</a:t>
                </a:r>
                <a:r>
                  <a:rPr lang="en-US" sz="1500">
                    <a:solidFill>
                      <a:srgbClr val="0000FF"/>
                    </a:solidFill>
                    <a:ea typeface="Cambria Math" panose="02040503050406030204" pitchFamily="18" charset="0"/>
                  </a:rPr>
                  <a:t>, y</a:t>
                </a:r>
                <a:r>
                  <a:rPr lang="en-US" sz="1500" baseline="-25000">
                    <a:solidFill>
                      <a:srgbClr val="0000FF"/>
                    </a:solidFill>
                    <a:ea typeface="Cambria Math" panose="02040503050406030204" pitchFamily="18" charset="0"/>
                  </a:rPr>
                  <a:t>2</a:t>
                </a:r>
                <a:r>
                  <a:rPr lang="en-US" sz="1500">
                    <a:solidFill>
                      <a:srgbClr val="0000FF"/>
                    </a:solidFill>
                    <a:ea typeface="Cambria Math" panose="02040503050406030204" pitchFamily="18" charset="0"/>
                  </a:rPr>
                  <a:t>, …, y</a:t>
                </a:r>
                <a:r>
                  <a:rPr lang="en-US" sz="1500" baseline="-25000">
                    <a:solidFill>
                      <a:srgbClr val="0000FF"/>
                    </a:solidFill>
                    <a:ea typeface="Cambria Math" panose="02040503050406030204" pitchFamily="18" charset="0"/>
                  </a:rPr>
                  <a:t>10</a:t>
                </a:r>
                <a:r>
                  <a:rPr lang="en-US" sz="1500">
                    <a:solidFill>
                      <a:srgbClr val="0000FF"/>
                    </a:solidFill>
                    <a:ea typeface="Cambria Math" panose="02040503050406030204" pitchFamily="18" charset="0"/>
                  </a:rPr>
                  <a:t>]</a:t>
                </a:r>
              </a:p>
              <a:p>
                <a:pPr marL="0" indent="0">
                  <a:buNone/>
                </a:pPr>
                <a:r>
                  <a:rPr lang="en-US" sz="1500">
                    <a:solidFill>
                      <a:srgbClr val="0000FF"/>
                    </a:solidFill>
                    <a:ea typeface="Cambria Math" panose="02040503050406030204" pitchFamily="18" charset="0"/>
                    <a:cs typeface="Arial Unicode MS" panose="020B0604020202020204" pitchFamily="34" charset="-128"/>
                  </a:rPr>
                  <a:t>       = [1</a:t>
                </a:r>
                <a:r>
                  <a:rPr lang="en-US" sz="1500">
                    <a:solidFill>
                      <a:srgbClr val="0000FF"/>
                    </a:solidFill>
                    <a:ea typeface="Cambria Math" panose="02040503050406030204" pitchFamily="18" charset="0"/>
                  </a:rPr>
                  <a:t>, 1, 2, 4, 3, 5, 3, 2, 3, 2</a:t>
                </a:r>
                <a:r>
                  <a:rPr lang="en-US" sz="1500">
                    <a:solidFill>
                      <a:srgbClr val="0000FF"/>
                    </a:solidFill>
                    <a:ea typeface="Cambria Math" panose="02040503050406030204" pitchFamily="18" charset="0"/>
                    <a:cs typeface="Arial Unicode MS" panose="020B0604020202020204" pitchFamily="34" charset="-128"/>
                  </a:rPr>
                  <a:t>]</a:t>
                </a:r>
              </a:p>
              <a:p>
                <a:r>
                  <a:rPr lang="en-US" sz="1500"/>
                  <a:t>Euclidean Distance </a:t>
                </a:r>
                <a14:m>
                  <m:oMath xmlns:m="http://schemas.openxmlformats.org/officeDocument/2006/math">
                    <m:r>
                      <a:rPr lang="en-US" sz="1500">
                        <a:latin typeface="Cambria Math" panose="02040503050406030204" pitchFamily="18" charset="0"/>
                      </a:rPr>
                      <m:t>=</m:t>
                    </m:r>
                    <m:rad>
                      <m:radPr>
                        <m:degHide m:val="on"/>
                        <m:ctrlPr>
                          <a:rPr lang="en-HK" sz="1500" i="1">
                            <a:latin typeface="Cambria Math" panose="02040503050406030204" pitchFamily="18" charset="0"/>
                          </a:rPr>
                        </m:ctrlPr>
                      </m:radPr>
                      <m:deg/>
                      <m:e>
                        <m:nary>
                          <m:naryPr>
                            <m:chr m:val="∑"/>
                            <m:limLoc m:val="undOvr"/>
                            <m:ctrlPr>
                              <a:rPr lang="en-HK" sz="1500" i="1">
                                <a:latin typeface="Cambria Math" panose="02040503050406030204" pitchFamily="18" charset="0"/>
                              </a:rPr>
                            </m:ctrlPr>
                          </m:naryPr>
                          <m:sub>
                            <m:r>
                              <a:rPr lang="en-GB" sz="1500" i="1">
                                <a:latin typeface="Cambria Math" panose="02040503050406030204" pitchFamily="18" charset="0"/>
                              </a:rPr>
                              <m:t>𝑖</m:t>
                            </m:r>
                            <m:r>
                              <a:rPr lang="en-GB" sz="1500" i="1">
                                <a:latin typeface="Cambria Math" panose="02040503050406030204" pitchFamily="18" charset="0"/>
                              </a:rPr>
                              <m:t>=1</m:t>
                            </m:r>
                          </m:sub>
                          <m:sup>
                            <m:r>
                              <a:rPr lang="en-GB" sz="1500" i="1">
                                <a:latin typeface="Cambria Math" panose="02040503050406030204" pitchFamily="18" charset="0"/>
                              </a:rPr>
                              <m:t>10</m:t>
                            </m:r>
                          </m:sup>
                          <m:e>
                            <m:sSup>
                              <m:sSupPr>
                                <m:ctrlPr>
                                  <a:rPr lang="en-HK" sz="1500" i="1">
                                    <a:latin typeface="Cambria Math" panose="02040503050406030204" pitchFamily="18" charset="0"/>
                                  </a:rPr>
                                </m:ctrlPr>
                              </m:sSupPr>
                              <m:e>
                                <m:r>
                                  <a:rPr lang="en-GB" sz="1500" i="1">
                                    <a:latin typeface="Cambria Math" panose="02040503050406030204" pitchFamily="18" charset="0"/>
                                  </a:rPr>
                                  <m:t>(</m:t>
                                </m:r>
                                <m:sSub>
                                  <m:sSubPr>
                                    <m:ctrlPr>
                                      <a:rPr lang="en-HK" sz="1500" i="1">
                                        <a:latin typeface="Cambria Math" panose="02040503050406030204" pitchFamily="18" charset="0"/>
                                      </a:rPr>
                                    </m:ctrlPr>
                                  </m:sSubPr>
                                  <m:e>
                                    <m:r>
                                      <a:rPr lang="en-GB" sz="1500" i="1">
                                        <a:latin typeface="Cambria Math" panose="02040503050406030204" pitchFamily="18" charset="0"/>
                                      </a:rPr>
                                      <m:t>𝑥</m:t>
                                    </m:r>
                                  </m:e>
                                  <m:sub>
                                    <m:r>
                                      <a:rPr lang="en-GB" sz="1500" i="1">
                                        <a:latin typeface="Cambria Math" panose="02040503050406030204" pitchFamily="18" charset="0"/>
                                      </a:rPr>
                                      <m:t>𝑖</m:t>
                                    </m:r>
                                  </m:sub>
                                </m:sSub>
                                <m:r>
                                  <a:rPr lang="en-GB" sz="1500" i="1">
                                    <a:latin typeface="Cambria Math" panose="02040503050406030204" pitchFamily="18" charset="0"/>
                                  </a:rPr>
                                  <m:t>−</m:t>
                                </m:r>
                                <m:sSub>
                                  <m:sSubPr>
                                    <m:ctrlPr>
                                      <a:rPr lang="en-HK" sz="1500" i="1">
                                        <a:latin typeface="Cambria Math" panose="02040503050406030204" pitchFamily="18" charset="0"/>
                                      </a:rPr>
                                    </m:ctrlPr>
                                  </m:sSubPr>
                                  <m:e>
                                    <m:r>
                                      <a:rPr lang="en-GB" sz="1500" i="1">
                                        <a:latin typeface="Cambria Math" panose="02040503050406030204" pitchFamily="18" charset="0"/>
                                      </a:rPr>
                                      <m:t>𝑦</m:t>
                                    </m:r>
                                  </m:e>
                                  <m:sub>
                                    <m:r>
                                      <a:rPr lang="en-GB" sz="1500" i="1">
                                        <a:latin typeface="Cambria Math" panose="02040503050406030204" pitchFamily="18" charset="0"/>
                                      </a:rPr>
                                      <m:t>𝑖</m:t>
                                    </m:r>
                                  </m:sub>
                                </m:sSub>
                                <m:r>
                                  <a:rPr lang="en-GB" sz="1500" i="1">
                                    <a:latin typeface="Cambria Math" panose="02040503050406030204" pitchFamily="18" charset="0"/>
                                  </a:rPr>
                                  <m:t>)</m:t>
                                </m:r>
                              </m:e>
                              <m:sup>
                                <m:r>
                                  <a:rPr lang="en-GB" sz="1500" i="1">
                                    <a:latin typeface="Cambria Math" panose="02040503050406030204" pitchFamily="18" charset="0"/>
                                  </a:rPr>
                                  <m:t>2</m:t>
                                </m:r>
                              </m:sup>
                            </m:sSup>
                          </m:e>
                        </m:nary>
                      </m:e>
                    </m:rad>
                  </m:oMath>
                </a14:m>
                <a:r>
                  <a:rPr lang="en-HK" sz="1500"/>
                  <a:t> </a:t>
                </a:r>
              </a:p>
              <a:p>
                <a:pPr marL="0" indent="0">
                  <a:buNone/>
                </a:pPr>
                <a:r>
                  <a:rPr lang="en-HK" sz="1500"/>
                  <a:t>    = 5.10</a:t>
                </a:r>
                <a:endParaRPr lang="en-US" sz="1500"/>
              </a:p>
            </p:txBody>
          </p:sp>
        </mc:Choice>
        <mc:Fallback xmlns="">
          <p:sp>
            <p:nvSpPr>
              <p:cNvPr id="4" name="Content Placeholder 3">
                <a:extLst>
                  <a:ext uri="{FF2B5EF4-FFF2-40B4-BE49-F238E27FC236}">
                    <a16:creationId xmlns:a16="http://schemas.microsoft.com/office/drawing/2014/main" id="{B20A750D-2EA0-094B-A5FD-FC99BBFA362B}"/>
                  </a:ext>
                </a:extLst>
              </p:cNvPr>
              <p:cNvSpPr>
                <a:spLocks noGrp="1" noRot="1" noChangeAspect="1" noMove="1" noResize="1" noEditPoints="1" noAdjustHandles="1" noChangeArrowheads="1" noChangeShapeType="1" noTextEdit="1"/>
              </p:cNvSpPr>
              <p:nvPr>
                <p:ph sz="half" idx="2"/>
              </p:nvPr>
            </p:nvSpPr>
            <p:spPr>
              <a:blipFill>
                <a:blip r:embed="rId3"/>
                <a:stretch>
                  <a:fillRect l="-508" t="-608"/>
                </a:stretch>
              </a:blipFill>
            </p:spPr>
            <p:txBody>
              <a:bodyPr/>
              <a:lstStyle/>
              <a:p>
                <a:r>
                  <a:rPr lang="en-US">
                    <a:noFill/>
                  </a:rPr>
                  <a:t> </a:t>
                </a:r>
              </a:p>
            </p:txBody>
          </p:sp>
        </mc:Fallback>
      </mc:AlternateContent>
      <p:graphicFrame>
        <p:nvGraphicFramePr>
          <p:cNvPr id="5" name="Content Placeholder 11">
            <a:extLst>
              <a:ext uri="{FF2B5EF4-FFF2-40B4-BE49-F238E27FC236}">
                <a16:creationId xmlns:a16="http://schemas.microsoft.com/office/drawing/2014/main" id="{2493F648-08CE-8547-9F88-3D69C918F1D7}"/>
              </a:ext>
            </a:extLst>
          </p:cNvPr>
          <p:cNvGraphicFramePr>
            <a:graphicFrameLocks/>
          </p:cNvGraphicFramePr>
          <p:nvPr>
            <p:extLst>
              <p:ext uri="{D42A27DB-BD31-4B8C-83A1-F6EECF244321}">
                <p14:modId xmlns:p14="http://schemas.microsoft.com/office/powerpoint/2010/main" val="3167563038"/>
              </p:ext>
            </p:extLst>
          </p:nvPr>
        </p:nvGraphicFramePr>
        <p:xfrm>
          <a:off x="800100" y="1392073"/>
          <a:ext cx="3600450" cy="174259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ontent Placeholder 11">
            <a:extLst>
              <a:ext uri="{FF2B5EF4-FFF2-40B4-BE49-F238E27FC236}">
                <a16:creationId xmlns:a16="http://schemas.microsoft.com/office/drawing/2014/main" id="{E6E1955E-6EAE-5944-85B3-2886FC2468DF}"/>
              </a:ext>
            </a:extLst>
          </p:cNvPr>
          <p:cNvGraphicFramePr>
            <a:graphicFrameLocks/>
          </p:cNvGraphicFramePr>
          <p:nvPr>
            <p:extLst>
              <p:ext uri="{D42A27DB-BD31-4B8C-83A1-F6EECF244321}">
                <p14:modId xmlns:p14="http://schemas.microsoft.com/office/powerpoint/2010/main" val="92529937"/>
              </p:ext>
            </p:extLst>
          </p:nvPr>
        </p:nvGraphicFramePr>
        <p:xfrm>
          <a:off x="800100" y="3274047"/>
          <a:ext cx="3600450" cy="1742591"/>
        </p:xfrm>
        <a:graphic>
          <a:graphicData uri="http://schemas.openxmlformats.org/drawingml/2006/chart">
            <c:chart xmlns:c="http://schemas.openxmlformats.org/drawingml/2006/chart" xmlns:r="http://schemas.openxmlformats.org/officeDocument/2006/relationships" r:id="rId5"/>
          </a:graphicData>
        </a:graphic>
      </p:graphicFrame>
      <p:cxnSp>
        <p:nvCxnSpPr>
          <p:cNvPr id="7" name="Straight Connector 6">
            <a:extLst>
              <a:ext uri="{FF2B5EF4-FFF2-40B4-BE49-F238E27FC236}">
                <a16:creationId xmlns:a16="http://schemas.microsoft.com/office/drawing/2014/main" id="{71972869-8520-494A-9350-5294440B414E}"/>
              </a:ext>
            </a:extLst>
          </p:cNvPr>
          <p:cNvCxnSpPr>
            <a:cxnSpLocks/>
          </p:cNvCxnSpPr>
          <p:nvPr/>
        </p:nvCxnSpPr>
        <p:spPr>
          <a:xfrm>
            <a:off x="1895889" y="2229152"/>
            <a:ext cx="0" cy="192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E499B1-74C5-704D-806B-E65DC8C8AA4B}"/>
              </a:ext>
            </a:extLst>
          </p:cNvPr>
          <p:cNvCxnSpPr>
            <a:cxnSpLocks/>
          </p:cNvCxnSpPr>
          <p:nvPr/>
        </p:nvCxnSpPr>
        <p:spPr>
          <a:xfrm>
            <a:off x="2199254" y="2408621"/>
            <a:ext cx="0" cy="138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C7A9901-DC02-2A4E-8F10-24B346BC79DE}"/>
              </a:ext>
            </a:extLst>
          </p:cNvPr>
          <p:cNvCxnSpPr>
            <a:cxnSpLocks/>
          </p:cNvCxnSpPr>
          <p:nvPr/>
        </p:nvCxnSpPr>
        <p:spPr>
          <a:xfrm>
            <a:off x="2514391" y="2032100"/>
            <a:ext cx="0" cy="194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CCCB94-BBB2-6F40-8886-8312E48155CE}"/>
              </a:ext>
            </a:extLst>
          </p:cNvPr>
          <p:cNvCxnSpPr>
            <a:cxnSpLocks/>
          </p:cNvCxnSpPr>
          <p:nvPr/>
        </p:nvCxnSpPr>
        <p:spPr>
          <a:xfrm>
            <a:off x="2837016" y="2408621"/>
            <a:ext cx="0" cy="1215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41E34-B550-4142-BD3B-E0D792394201}"/>
              </a:ext>
            </a:extLst>
          </p:cNvPr>
          <p:cNvCxnSpPr>
            <a:cxnSpLocks/>
          </p:cNvCxnSpPr>
          <p:nvPr/>
        </p:nvCxnSpPr>
        <p:spPr>
          <a:xfrm>
            <a:off x="1571037" y="2595046"/>
            <a:ext cx="0" cy="1764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36EB14-CF07-7F4A-97FD-A81B4CD5CB6C}"/>
              </a:ext>
            </a:extLst>
          </p:cNvPr>
          <p:cNvCxnSpPr>
            <a:cxnSpLocks/>
          </p:cNvCxnSpPr>
          <p:nvPr/>
        </p:nvCxnSpPr>
        <p:spPr>
          <a:xfrm>
            <a:off x="1252801" y="2789390"/>
            <a:ext cx="0" cy="156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D0883F-03AF-734A-9783-87C1B00BC09D}"/>
              </a:ext>
            </a:extLst>
          </p:cNvPr>
          <p:cNvCxnSpPr>
            <a:cxnSpLocks/>
          </p:cNvCxnSpPr>
          <p:nvPr/>
        </p:nvCxnSpPr>
        <p:spPr>
          <a:xfrm>
            <a:off x="3141170" y="2595646"/>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AF5EB75-8A2F-6F4D-B132-D5E0AF1C930C}"/>
              </a:ext>
            </a:extLst>
          </p:cNvPr>
          <p:cNvCxnSpPr>
            <a:cxnSpLocks/>
          </p:cNvCxnSpPr>
          <p:nvPr/>
        </p:nvCxnSpPr>
        <p:spPr>
          <a:xfrm>
            <a:off x="3464754" y="2425231"/>
            <a:ext cx="0" cy="172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561E4D-9D06-7D4F-8BC8-B78BAEB38851}"/>
              </a:ext>
            </a:extLst>
          </p:cNvPr>
          <p:cNvCxnSpPr>
            <a:cxnSpLocks/>
          </p:cNvCxnSpPr>
          <p:nvPr/>
        </p:nvCxnSpPr>
        <p:spPr>
          <a:xfrm>
            <a:off x="3785518" y="2605693"/>
            <a:ext cx="0" cy="136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D52B8CD-0465-5F46-B952-5960974BACB5}"/>
              </a:ext>
            </a:extLst>
          </p:cNvPr>
          <p:cNvCxnSpPr>
            <a:cxnSpLocks/>
          </p:cNvCxnSpPr>
          <p:nvPr/>
        </p:nvCxnSpPr>
        <p:spPr>
          <a:xfrm>
            <a:off x="4103008" y="2034222"/>
            <a:ext cx="0" cy="214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Cloud Callout 17">
            <a:extLst>
              <a:ext uri="{FF2B5EF4-FFF2-40B4-BE49-F238E27FC236}">
                <a16:creationId xmlns:a16="http://schemas.microsoft.com/office/drawing/2014/main" id="{5026330F-EF0B-DC42-8300-00A6777D010B}"/>
              </a:ext>
            </a:extLst>
          </p:cNvPr>
          <p:cNvSpPr/>
          <p:nvPr/>
        </p:nvSpPr>
        <p:spPr>
          <a:xfrm>
            <a:off x="5496339" y="3808413"/>
            <a:ext cx="2970932" cy="1539073"/>
          </a:xfrm>
          <a:prstGeom prst="cloudCallout">
            <a:avLst>
              <a:gd name="adj1" fmla="val -50054"/>
              <a:gd name="adj2" fmla="val -5050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cs typeface="Arial" panose="020B0604020202020204" pitchFamily="34" charset="0"/>
              </a:rPr>
              <a:t>Y is just slightly right shift of X but Euclidean Distance cannot reflect the similarity</a:t>
            </a:r>
          </a:p>
        </p:txBody>
      </p:sp>
      <p:sp>
        <p:nvSpPr>
          <p:cNvPr id="17" name="Slide Number Placeholder 16">
            <a:extLst>
              <a:ext uri="{FF2B5EF4-FFF2-40B4-BE49-F238E27FC236}">
                <a16:creationId xmlns:a16="http://schemas.microsoft.com/office/drawing/2014/main" id="{4CB3BB9E-59E3-0C40-8823-D6F0CB5FD66C}"/>
              </a:ext>
            </a:extLst>
          </p:cNvPr>
          <p:cNvSpPr>
            <a:spLocks noGrp="1"/>
          </p:cNvSpPr>
          <p:nvPr>
            <p:ph type="sldNum" sz="quarter" idx="12"/>
          </p:nvPr>
        </p:nvSpPr>
        <p:spPr/>
        <p:txBody>
          <a:bodyPr/>
          <a:lstStyle/>
          <a:p>
            <a:r>
              <a:rPr lang="en-US"/>
              <a:t>Page </a:t>
            </a:r>
            <a:fld id="{E31375A4-56A4-47D6-9801-1991572033F7}" type="slidenum">
              <a:rPr smtClean="0"/>
              <a:t>4</a:t>
            </a:fld>
            <a:endParaRPr/>
          </a:p>
        </p:txBody>
      </p:sp>
      <p:sp>
        <p:nvSpPr>
          <p:cNvPr id="3" name="TextBox 2">
            <a:extLst>
              <a:ext uri="{FF2B5EF4-FFF2-40B4-BE49-F238E27FC236}">
                <a16:creationId xmlns:a16="http://schemas.microsoft.com/office/drawing/2014/main" id="{5B5D8362-EB55-0D40-B449-607822EFBF5F}"/>
              </a:ext>
            </a:extLst>
          </p:cNvPr>
          <p:cNvSpPr txBox="1"/>
          <p:nvPr/>
        </p:nvSpPr>
        <p:spPr>
          <a:xfrm>
            <a:off x="1069824" y="1711722"/>
            <a:ext cx="3033184" cy="369332"/>
          </a:xfrm>
          <a:prstGeom prst="rect">
            <a:avLst/>
          </a:prstGeom>
          <a:noFill/>
        </p:spPr>
        <p:txBody>
          <a:bodyPr wrap="square" rtlCol="0" anchor="t">
            <a:spAutoFit/>
          </a:bodyPr>
          <a:lstStyle/>
          <a:p>
            <a:r>
              <a:rPr lang="en-US">
                <a:solidFill>
                  <a:schemeClr val="accent1"/>
                </a:solidFill>
              </a:rPr>
              <a:t>I   love   AI</a:t>
            </a:r>
          </a:p>
        </p:txBody>
      </p:sp>
      <p:sp>
        <p:nvSpPr>
          <p:cNvPr id="19" name="Rectangle 18">
            <a:extLst>
              <a:ext uri="{FF2B5EF4-FFF2-40B4-BE49-F238E27FC236}">
                <a16:creationId xmlns:a16="http://schemas.microsoft.com/office/drawing/2014/main" id="{007FEF0C-885B-A94F-AC68-DFA9BBBBDDCB}"/>
              </a:ext>
            </a:extLst>
          </p:cNvPr>
          <p:cNvSpPr/>
          <p:nvPr/>
        </p:nvSpPr>
        <p:spPr>
          <a:xfrm>
            <a:off x="1893281" y="4270630"/>
            <a:ext cx="1534331" cy="369332"/>
          </a:xfrm>
          <a:prstGeom prst="rect">
            <a:avLst/>
          </a:prstGeom>
        </p:spPr>
        <p:txBody>
          <a:bodyPr wrap="none" anchor="t">
            <a:spAutoFit/>
          </a:bodyPr>
          <a:lstStyle/>
          <a:p>
            <a:r>
              <a:rPr lang="en-US">
                <a:solidFill>
                  <a:srgbClr val="0000FF"/>
                </a:solidFill>
              </a:rPr>
              <a:t>I...  I   love   AI</a:t>
            </a:r>
          </a:p>
        </p:txBody>
      </p:sp>
    </p:spTree>
    <p:extLst>
      <p:ext uri="{BB962C8B-B14F-4D97-AF65-F5344CB8AC3E}">
        <p14:creationId xmlns:p14="http://schemas.microsoft.com/office/powerpoint/2010/main" val="421091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randombar(horizontal)">
                                      <p:cBhvr>
                                        <p:cTn id="25" dur="500"/>
                                        <p:tgtEl>
                                          <p:spTgt spid="13"/>
                                        </p:tgtEl>
                                      </p:cBhvr>
                                    </p:animEffect>
                                  </p:childTnLst>
                                </p:cTn>
                              </p:par>
                              <p:par>
                                <p:cTn id="26" presetID="14" presetClass="entr" presetSubtype="1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randombar(horizontal)">
                                      <p:cBhvr>
                                        <p:cTn id="34" dur="500"/>
                                        <p:tgtEl>
                                          <p:spTgt spid="16"/>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7" dur="500"/>
                                        <p:tgtEl>
                                          <p:spTgt spid="4">
                                            <p:txEl>
                                              <p:pRg st="4" end="4"/>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randombar(horizontal)">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randombar(horizontal)">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Methodology: Data Cleaning</a:t>
            </a:r>
            <a:endParaRPr lang="en-US">
              <a:solidFill>
                <a:schemeClr val="tx1"/>
              </a:solidFill>
            </a:endParaRPr>
          </a:p>
        </p:txBody>
      </p:sp>
      <p:sp>
        <p:nvSpPr>
          <p:cNvPr id="4" name="Slide Number Placeholder 3">
            <a:extLst>
              <a:ext uri="{FF2B5EF4-FFF2-40B4-BE49-F238E27FC236}">
                <a16:creationId xmlns:a16="http://schemas.microsoft.com/office/drawing/2014/main" id="{B07C7132-0562-4F45-9975-50F95A2E291A}"/>
              </a:ext>
            </a:extLst>
          </p:cNvPr>
          <p:cNvSpPr>
            <a:spLocks noGrp="1"/>
          </p:cNvSpPr>
          <p:nvPr>
            <p:ph type="sldNum" sz="quarter" idx="12"/>
          </p:nvPr>
        </p:nvSpPr>
        <p:spPr/>
        <p:txBody>
          <a:bodyPr/>
          <a:lstStyle/>
          <a:p>
            <a:r>
              <a:rPr lang="en-HK"/>
              <a:t>Page </a:t>
            </a:r>
            <a:fld id="{47042922-AAB2-A244-BC71-72150ED145DC}" type="slidenum">
              <a:rPr lang="en-HK" smtClean="0"/>
              <a:pPr/>
              <a:t>40</a:t>
            </a:fld>
            <a:endParaRPr lang="en-HK"/>
          </a:p>
        </p:txBody>
      </p:sp>
      <p:pic>
        <p:nvPicPr>
          <p:cNvPr id="3" name="Picture 6" descr="A screenshot of a cell phone&#10;&#10;Description generated with very high confidence">
            <a:extLst>
              <a:ext uri="{FF2B5EF4-FFF2-40B4-BE49-F238E27FC236}">
                <a16:creationId xmlns:a16="http://schemas.microsoft.com/office/drawing/2014/main" id="{BB9656F2-823E-46EB-A51F-6E7A3B3B8B39}"/>
              </a:ext>
            </a:extLst>
          </p:cNvPr>
          <p:cNvPicPr>
            <a:picLocks noChangeAspect="1"/>
          </p:cNvPicPr>
          <p:nvPr/>
        </p:nvPicPr>
        <p:blipFill>
          <a:blip r:embed="rId2"/>
          <a:stretch>
            <a:fillRect/>
          </a:stretch>
        </p:blipFill>
        <p:spPr>
          <a:xfrm>
            <a:off x="977126" y="2582490"/>
            <a:ext cx="6120000" cy="2000952"/>
          </a:xfrm>
          <a:prstGeom prst="rect">
            <a:avLst/>
          </a:prstGeom>
        </p:spPr>
      </p:pic>
      <p:pic>
        <p:nvPicPr>
          <p:cNvPr id="5" name="Picture 4">
            <a:extLst>
              <a:ext uri="{FF2B5EF4-FFF2-40B4-BE49-F238E27FC236}">
                <a16:creationId xmlns:a16="http://schemas.microsoft.com/office/drawing/2014/main" id="{1D2178BD-1671-A34C-AAEF-308C3C8D0376}"/>
              </a:ext>
            </a:extLst>
          </p:cNvPr>
          <p:cNvPicPr>
            <a:picLocks noChangeAspect="1"/>
          </p:cNvPicPr>
          <p:nvPr/>
        </p:nvPicPr>
        <p:blipFill>
          <a:blip r:embed="rId3"/>
          <a:stretch>
            <a:fillRect/>
          </a:stretch>
        </p:blipFill>
        <p:spPr>
          <a:xfrm rot="2753555">
            <a:off x="7320709" y="1219869"/>
            <a:ext cx="1080000" cy="108000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AE43B03F-4AA3-4E56-8E75-5754FF7D1CA2}"/>
              </a:ext>
            </a:extLst>
          </p:cNvPr>
          <p:cNvPicPr>
            <a:picLocks noChangeAspect="1"/>
          </p:cNvPicPr>
          <p:nvPr/>
        </p:nvPicPr>
        <p:blipFill>
          <a:blip r:embed="rId4"/>
          <a:stretch>
            <a:fillRect/>
          </a:stretch>
        </p:blipFill>
        <p:spPr>
          <a:xfrm>
            <a:off x="7152088" y="2108097"/>
            <a:ext cx="1543050" cy="1514475"/>
          </a:xfrm>
          <a:prstGeom prst="rect">
            <a:avLst/>
          </a:prstGeom>
        </p:spPr>
      </p:pic>
      <p:sp>
        <p:nvSpPr>
          <p:cNvPr id="8" name="Content Placeholder 2">
            <a:extLst>
              <a:ext uri="{FF2B5EF4-FFF2-40B4-BE49-F238E27FC236}">
                <a16:creationId xmlns:a16="http://schemas.microsoft.com/office/drawing/2014/main" id="{BBBB42D7-7D04-964B-B50E-2E88DD67885E}"/>
              </a:ext>
            </a:extLst>
          </p:cNvPr>
          <p:cNvSpPr>
            <a:spLocks noGrp="1"/>
          </p:cNvSpPr>
          <p:nvPr>
            <p:ph idx="1"/>
          </p:nvPr>
        </p:nvSpPr>
        <p:spPr>
          <a:xfrm>
            <a:off x="800100" y="1337481"/>
            <a:ext cx="7543800" cy="5045063"/>
          </a:xfrm>
        </p:spPr>
        <p:txBody>
          <a:bodyPr vert="horz" lIns="68580" tIns="34290" rIns="68580" bIns="34290" rtlCol="0" anchor="t">
            <a:normAutofit/>
          </a:bodyPr>
          <a:lstStyle/>
          <a:p>
            <a:r>
              <a:rPr lang="en-US"/>
              <a:t>There is Label 0 (Idle movement)</a:t>
            </a:r>
          </a:p>
          <a:p>
            <a:r>
              <a:rPr lang="en-US"/>
              <a:t>Remove Label 0 from the dataset</a:t>
            </a:r>
          </a:p>
          <a:p>
            <a:r>
              <a:rPr lang="en-US">
                <a:solidFill>
                  <a:srgbClr val="00B050"/>
                </a:solidFill>
              </a:rPr>
              <a:t>Code</a:t>
            </a:r>
            <a:r>
              <a:rPr lang="en-US"/>
              <a:t>: </a:t>
            </a:r>
            <a:r>
              <a:rPr lang="en-US" err="1"/>
              <a:t>data_cleaning</a:t>
            </a:r>
            <a:r>
              <a:rPr lang="en-US"/>
              <a:t>() to remove Label 0</a:t>
            </a:r>
          </a:p>
        </p:txBody>
      </p:sp>
    </p:spTree>
    <p:extLst>
      <p:ext uri="{BB962C8B-B14F-4D97-AF65-F5344CB8AC3E}">
        <p14:creationId xmlns:p14="http://schemas.microsoft.com/office/powerpoint/2010/main" val="153488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6485-F7B4-C541-8827-9C2454CC1DB1}"/>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CDE7B-13CE-9A46-BC25-DEFF762F218B}"/>
                  </a:ext>
                </a:extLst>
              </p:cNvPr>
              <p:cNvSpPr>
                <a:spLocks noGrp="1"/>
              </p:cNvSpPr>
              <p:nvPr>
                <p:ph idx="1"/>
              </p:nvPr>
            </p:nvSpPr>
            <p:spPr/>
            <p:txBody>
              <a:bodyPr/>
              <a:lstStyle/>
              <a:p>
                <a:r>
                  <a:rPr lang="en-US">
                    <a:solidFill>
                      <a:schemeClr val="accent1"/>
                    </a:solidFill>
                    <a:ea typeface="Cambria Math" panose="02040503050406030204" pitchFamily="18" charset="0"/>
                    <a:cs typeface="Arial Unicode MS" panose="020B0604020202020204" pitchFamily="34" charset="-128"/>
                  </a:rPr>
                  <a:t>X = [x</a:t>
                </a:r>
                <a:r>
                  <a:rPr lang="en-US" baseline="-25000">
                    <a:solidFill>
                      <a:schemeClr val="accent1"/>
                    </a:solidFill>
                    <a:ea typeface="Cambria Math" panose="02040503050406030204" pitchFamily="18" charset="0"/>
                    <a:cs typeface="Arial Unicode MS" panose="020B0604020202020204" pitchFamily="34" charset="-128"/>
                  </a:rPr>
                  <a:t>1</a:t>
                </a:r>
                <a:r>
                  <a:rPr lang="en-US">
                    <a:solidFill>
                      <a:schemeClr val="accent1"/>
                    </a:solidFill>
                    <a:ea typeface="Cambria Math" panose="02040503050406030204" pitchFamily="18" charset="0"/>
                    <a:cs typeface="Arial Unicode MS" panose="020B0604020202020204" pitchFamily="34" charset="-128"/>
                  </a:rPr>
                  <a:t>, x</a:t>
                </a:r>
                <a:r>
                  <a:rPr lang="en-US" baseline="-25000">
                    <a:solidFill>
                      <a:schemeClr val="accent1"/>
                    </a:solidFill>
                    <a:ea typeface="Cambria Math" panose="02040503050406030204" pitchFamily="18" charset="0"/>
                    <a:cs typeface="Arial Unicode MS" panose="020B0604020202020204" pitchFamily="34" charset="-128"/>
                  </a:rPr>
                  <a:t>2</a:t>
                </a:r>
                <a:r>
                  <a:rPr lang="en-US">
                    <a:solidFill>
                      <a:schemeClr val="accent1"/>
                    </a:solidFill>
                    <a:ea typeface="Cambria Math" panose="02040503050406030204" pitchFamily="18" charset="0"/>
                    <a:cs typeface="Arial Unicode MS" panose="020B0604020202020204" pitchFamily="34" charset="-128"/>
                  </a:rPr>
                  <a:t>, …, x</a:t>
                </a:r>
                <a:r>
                  <a:rPr lang="en-US" baseline="-25000">
                    <a:solidFill>
                      <a:schemeClr val="accent1"/>
                    </a:solidFill>
                    <a:ea typeface="Cambria Math" panose="02040503050406030204" pitchFamily="18" charset="0"/>
                    <a:cs typeface="Arial Unicode MS" panose="020B0604020202020204" pitchFamily="34" charset="-128"/>
                  </a:rPr>
                  <a:t>i</a:t>
                </a:r>
                <a:r>
                  <a:rPr lang="en-US">
                    <a:solidFill>
                      <a:schemeClr val="accent1"/>
                    </a:solidFill>
                    <a:ea typeface="Cambria Math" panose="02040503050406030204" pitchFamily="18" charset="0"/>
                    <a:cs typeface="Arial Unicode MS" panose="020B0604020202020204" pitchFamily="34" charset="-128"/>
                  </a:rPr>
                  <a:t>, …, </a:t>
                </a:r>
                <a:r>
                  <a:rPr lang="en-US" err="1">
                    <a:solidFill>
                      <a:schemeClr val="accent1"/>
                    </a:solidFill>
                    <a:ea typeface="Cambria Math" panose="02040503050406030204" pitchFamily="18" charset="0"/>
                    <a:cs typeface="Arial Unicode MS" panose="020B0604020202020204" pitchFamily="34" charset="-128"/>
                  </a:rPr>
                  <a:t>x</a:t>
                </a:r>
                <a:r>
                  <a:rPr lang="en-US" baseline="-25000" err="1">
                    <a:solidFill>
                      <a:schemeClr val="accent1"/>
                    </a:solidFill>
                    <a:ea typeface="Cambria Math" panose="02040503050406030204" pitchFamily="18" charset="0"/>
                    <a:cs typeface="Arial Unicode MS" panose="020B0604020202020204" pitchFamily="34" charset="-128"/>
                  </a:rPr>
                  <a:t>m</a:t>
                </a:r>
                <a:r>
                  <a:rPr lang="en-US">
                    <a:solidFill>
                      <a:schemeClr val="accent1"/>
                    </a:solidFill>
                    <a:ea typeface="Cambria Math" panose="02040503050406030204" pitchFamily="18" charset="0"/>
                    <a:cs typeface="Arial Unicode MS" panose="020B0604020202020204" pitchFamily="34" charset="-128"/>
                  </a:rPr>
                  <a:t>]</a:t>
                </a:r>
                <a:r>
                  <a:rPr lang="en-US">
                    <a:solidFill>
                      <a:schemeClr val="tx1"/>
                    </a:solidFill>
                    <a:ea typeface="Cambria Math" panose="02040503050406030204" pitchFamily="18" charset="0"/>
                    <a:cs typeface="Arial Unicode MS" panose="020B0604020202020204" pitchFamily="34" charset="-128"/>
                  </a:rPr>
                  <a:t> &amp; </a:t>
                </a:r>
                <a:r>
                  <a:rPr lang="en-US">
                    <a:solidFill>
                      <a:srgbClr val="0000FF"/>
                    </a:solidFill>
                    <a:ea typeface="Cambria Math" panose="02040503050406030204" pitchFamily="18" charset="0"/>
                    <a:cs typeface="Arial Unicode MS" panose="020B0604020202020204" pitchFamily="34" charset="-128"/>
                  </a:rPr>
                  <a:t>Y = [y</a:t>
                </a:r>
                <a:r>
                  <a:rPr lang="en-US" baseline="-25000">
                    <a:solidFill>
                      <a:srgbClr val="0000FF"/>
                    </a:solidFill>
                    <a:ea typeface="Cambria Math" panose="02040503050406030204" pitchFamily="18" charset="0"/>
                    <a:cs typeface="Arial Unicode MS" panose="020B0604020202020204" pitchFamily="34" charset="-128"/>
                  </a:rPr>
                  <a:t>1</a:t>
                </a:r>
                <a:r>
                  <a:rPr lang="en-US">
                    <a:solidFill>
                      <a:srgbClr val="0000FF"/>
                    </a:solidFill>
                    <a:ea typeface="Cambria Math" panose="02040503050406030204" pitchFamily="18" charset="0"/>
                    <a:cs typeface="Arial Unicode MS" panose="020B0604020202020204" pitchFamily="34" charset="-128"/>
                  </a:rPr>
                  <a:t>, y</a:t>
                </a:r>
                <a:r>
                  <a:rPr lang="en-US" baseline="-25000">
                    <a:solidFill>
                      <a:srgbClr val="0000FF"/>
                    </a:solidFill>
                    <a:ea typeface="Cambria Math" panose="02040503050406030204" pitchFamily="18" charset="0"/>
                    <a:cs typeface="Arial Unicode MS" panose="020B0604020202020204" pitchFamily="34" charset="-128"/>
                  </a:rPr>
                  <a:t>2</a:t>
                </a:r>
                <a:r>
                  <a:rPr lang="en-US">
                    <a:solidFill>
                      <a:srgbClr val="0000FF"/>
                    </a:solidFill>
                    <a:ea typeface="Cambria Math" panose="02040503050406030204" pitchFamily="18" charset="0"/>
                    <a:cs typeface="Arial Unicode MS" panose="020B0604020202020204" pitchFamily="34" charset="-128"/>
                  </a:rPr>
                  <a:t>, …, </a:t>
                </a:r>
                <a:r>
                  <a:rPr lang="en-US" err="1">
                    <a:solidFill>
                      <a:srgbClr val="0000FF"/>
                    </a:solidFill>
                    <a:ea typeface="Cambria Math" panose="02040503050406030204" pitchFamily="18" charset="0"/>
                    <a:cs typeface="Arial Unicode MS" panose="020B0604020202020204" pitchFamily="34" charset="-128"/>
                  </a:rPr>
                  <a:t>y</a:t>
                </a:r>
                <a:r>
                  <a:rPr lang="en-US" baseline="-25000" err="1">
                    <a:solidFill>
                      <a:srgbClr val="0000FF"/>
                    </a:solidFill>
                    <a:ea typeface="Cambria Math" panose="02040503050406030204" pitchFamily="18" charset="0"/>
                    <a:cs typeface="Arial Unicode MS" panose="020B0604020202020204" pitchFamily="34" charset="-128"/>
                  </a:rPr>
                  <a:t>j</a:t>
                </a:r>
                <a:r>
                  <a:rPr lang="en-US">
                    <a:solidFill>
                      <a:srgbClr val="0000FF"/>
                    </a:solidFill>
                    <a:ea typeface="Cambria Math" panose="02040503050406030204" pitchFamily="18" charset="0"/>
                    <a:cs typeface="Arial Unicode MS" panose="020B0604020202020204" pitchFamily="34" charset="-128"/>
                  </a:rPr>
                  <a:t>, …, </a:t>
                </a:r>
                <a:r>
                  <a:rPr lang="en-US" err="1">
                    <a:solidFill>
                      <a:srgbClr val="0000FF"/>
                    </a:solidFill>
                    <a:ea typeface="Cambria Math" panose="02040503050406030204" pitchFamily="18" charset="0"/>
                    <a:cs typeface="Arial Unicode MS" panose="020B0604020202020204" pitchFamily="34" charset="-128"/>
                  </a:rPr>
                  <a:t>y</a:t>
                </a:r>
                <a:r>
                  <a:rPr lang="en-US" baseline="-25000" err="1">
                    <a:solidFill>
                      <a:srgbClr val="0000FF"/>
                    </a:solidFill>
                    <a:ea typeface="Cambria Math" panose="02040503050406030204" pitchFamily="18" charset="0"/>
                    <a:cs typeface="Arial Unicode MS" panose="020B0604020202020204" pitchFamily="34" charset="-128"/>
                  </a:rPr>
                  <a:t>n</a:t>
                </a:r>
                <a:r>
                  <a:rPr lang="en-US">
                    <a:solidFill>
                      <a:srgbClr val="0000FF"/>
                    </a:solidFill>
                    <a:ea typeface="Cambria Math" panose="02040503050406030204" pitchFamily="18" charset="0"/>
                    <a:cs typeface="Arial Unicode MS" panose="020B0604020202020204" pitchFamily="34" charset="-128"/>
                  </a:rPr>
                  <a:t>]</a:t>
                </a:r>
              </a:p>
              <a:p>
                <a:r>
                  <a:rPr lang="en-US"/>
                  <a:t>Step 1: Create Cost Matrix D: m * n</a:t>
                </a:r>
                <a:endParaRPr lang="en-GB" i="1">
                  <a:latin typeface="Cambria Math" panose="02040503050406030204" pitchFamily="18" charset="0"/>
                </a:endParaRPr>
              </a:p>
              <a:p>
                <a14:m>
                  <m:oMath xmlns:m="http://schemas.openxmlformats.org/officeDocument/2006/math">
                    <m:r>
                      <a:rPr lang="en-GB" i="1">
                        <a:latin typeface="Cambria Math" panose="02040503050406030204" pitchFamily="18" charset="0"/>
                      </a:rPr>
                      <m:t>𝐷</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m:t>
                    </m:r>
                    <m:r>
                      <a:rPr lang="en-GB" i="1">
                        <a:latin typeface="Cambria Math" panose="02040503050406030204" pitchFamily="18" charset="0"/>
                      </a:rPr>
                      <m:t>𝐷𝑖𝑠𝑡</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 </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GB">
                                <a:latin typeface="Cambria Math" panose="02040503050406030204" pitchFamily="18" charset="0"/>
                              </a:rPr>
                              <m:t>min</m:t>
                            </m:r>
                          </m:e>
                          <m:lim/>
                        </m:limLow>
                      </m:fName>
                      <m:e>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−1)</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−1)</m:t>
                                </m:r>
                              </m:e>
                            </m:eqArr>
                          </m:e>
                        </m:d>
                      </m:e>
                    </m:func>
                  </m:oMath>
                </a14:m>
                <a:endParaRPr lang="en-US">
                  <a:solidFill>
                    <a:schemeClr val="tx1"/>
                  </a:solidFill>
                  <a:ea typeface="Cambria Math" panose="02040503050406030204" pitchFamily="18" charset="0"/>
                  <a:cs typeface="Arial Unicode MS" panose="020B0604020202020204" pitchFamily="34" charset="-128"/>
                </a:endParaRPr>
              </a:p>
            </p:txBody>
          </p:sp>
        </mc:Choice>
        <mc:Fallback xmlns="">
          <p:sp>
            <p:nvSpPr>
              <p:cNvPr id="3" name="Content Placeholder 2">
                <a:extLst>
                  <a:ext uri="{FF2B5EF4-FFF2-40B4-BE49-F238E27FC236}">
                    <a16:creationId xmlns:a16="http://schemas.microsoft.com/office/drawing/2014/main" id="{0C5CDE7B-13CE-9A46-BC25-DEFF762F218B}"/>
                  </a:ext>
                </a:extLst>
              </p:cNvPr>
              <p:cNvSpPr>
                <a:spLocks noGrp="1" noRot="1" noChangeAspect="1" noMove="1" noResize="1" noEditPoints="1" noAdjustHandles="1" noChangeArrowheads="1" noChangeShapeType="1" noTextEdit="1"/>
              </p:cNvSpPr>
              <p:nvPr>
                <p:ph idx="1"/>
              </p:nvPr>
            </p:nvSpPr>
            <p:spPr>
              <a:blipFill>
                <a:blip r:embed="rId2"/>
                <a:stretch>
                  <a:fillRect l="-485" t="-10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3B8952-98B7-5A49-915D-5687D848DD7B}"/>
              </a:ext>
            </a:extLst>
          </p:cNvPr>
          <p:cNvSpPr>
            <a:spLocks noGrp="1"/>
          </p:cNvSpPr>
          <p:nvPr>
            <p:ph type="sldNum" sz="quarter" idx="12"/>
          </p:nvPr>
        </p:nvSpPr>
        <p:spPr/>
        <p:txBody>
          <a:bodyPr/>
          <a:lstStyle/>
          <a:p>
            <a:r>
              <a:rPr lang="en-HK"/>
              <a:t>Page </a:t>
            </a:r>
            <a:fld id="{47042922-AAB2-A244-BC71-72150ED145DC}" type="slidenum">
              <a:rPr lang="en-HK" smtClean="0"/>
              <a:pPr/>
              <a:t>41</a:t>
            </a:fld>
            <a:endParaRPr lang="en-HK"/>
          </a:p>
        </p:txBody>
      </p:sp>
      <p:graphicFrame>
        <p:nvGraphicFramePr>
          <p:cNvPr id="5" name="Table 4">
            <a:extLst>
              <a:ext uri="{FF2B5EF4-FFF2-40B4-BE49-F238E27FC236}">
                <a16:creationId xmlns:a16="http://schemas.microsoft.com/office/drawing/2014/main" id="{3E366931-5848-4B4C-9B83-F9A959E5BC81}"/>
              </a:ext>
            </a:extLst>
          </p:cNvPr>
          <p:cNvGraphicFramePr>
            <a:graphicFrameLocks noGrp="1"/>
          </p:cNvGraphicFramePr>
          <p:nvPr>
            <p:extLst>
              <p:ext uri="{D42A27DB-BD31-4B8C-83A1-F6EECF244321}">
                <p14:modId xmlns:p14="http://schemas.microsoft.com/office/powerpoint/2010/main" val="3928845354"/>
              </p:ext>
            </p:extLst>
          </p:nvPr>
        </p:nvGraphicFramePr>
        <p:xfrm>
          <a:off x="2868887" y="3290412"/>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n</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j</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err="1">
                          <a:solidFill>
                            <a:schemeClr val="accent1"/>
                          </a:solidFill>
                          <a:effectLst/>
                          <a:latin typeface="Arial" panose="020B0604020202020204" pitchFamily="34" charset="0"/>
                        </a:rPr>
                        <a:t>i</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m</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cxnSp>
        <p:nvCxnSpPr>
          <p:cNvPr id="6" name="Straight Arrow Connector 5">
            <a:extLst>
              <a:ext uri="{FF2B5EF4-FFF2-40B4-BE49-F238E27FC236}">
                <a16:creationId xmlns:a16="http://schemas.microsoft.com/office/drawing/2014/main" id="{AC2D3188-971B-C94F-B8B9-36D2B676EE86}"/>
              </a:ext>
            </a:extLst>
          </p:cNvPr>
          <p:cNvCxnSpPr>
            <a:cxnSpLocks/>
          </p:cNvCxnSpPr>
          <p:nvPr/>
        </p:nvCxnSpPr>
        <p:spPr>
          <a:xfrm flipH="1">
            <a:off x="4034493" y="4204753"/>
            <a:ext cx="316282" cy="2214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2027010-6C0B-0F4D-BD30-279A6EBCCAD9}"/>
              </a:ext>
            </a:extLst>
          </p:cNvPr>
          <p:cNvCxnSpPr>
            <a:cxnSpLocks/>
          </p:cNvCxnSpPr>
          <p:nvPr/>
        </p:nvCxnSpPr>
        <p:spPr>
          <a:xfrm flipH="1">
            <a:off x="4034493" y="4079557"/>
            <a:ext cx="31628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7CF6194-80C2-A344-8982-4306FD13F1F4}"/>
              </a:ext>
            </a:extLst>
          </p:cNvPr>
          <p:cNvCxnSpPr>
            <a:cxnSpLocks/>
          </p:cNvCxnSpPr>
          <p:nvPr/>
        </p:nvCxnSpPr>
        <p:spPr>
          <a:xfrm>
            <a:off x="4492487" y="4204753"/>
            <a:ext cx="0" cy="2214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2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6485-F7B4-C541-8827-9C2454CC1DB1}"/>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CDE7B-13CE-9A46-BC25-DEFF762F218B}"/>
                  </a:ext>
                </a:extLst>
              </p:cNvPr>
              <p:cNvSpPr>
                <a:spLocks noGrp="1"/>
              </p:cNvSpPr>
              <p:nvPr>
                <p:ph idx="1"/>
              </p:nvPr>
            </p:nvSpPr>
            <p:spPr>
              <a:xfrm>
                <a:off x="800100" y="1337481"/>
                <a:ext cx="7543800" cy="5045063"/>
              </a:xfrm>
            </p:spPr>
            <p:txBody>
              <a:bodyPr/>
              <a:lstStyle/>
              <a:p>
                <a:r>
                  <a:rPr lang="en-US">
                    <a:solidFill>
                      <a:schemeClr val="accent1"/>
                    </a:solidFill>
                    <a:ea typeface="Cambria Math" panose="02040503050406030204" pitchFamily="18" charset="0"/>
                    <a:cs typeface="Arial Unicode MS" panose="020B0604020202020204" pitchFamily="34" charset="-128"/>
                  </a:rPr>
                  <a:t>X = [1, 2, 4, 3, 5, 3, 2, 3, 2, 5]</a:t>
                </a:r>
                <a:r>
                  <a:rPr lang="en-US">
                    <a:solidFill>
                      <a:schemeClr val="tx1"/>
                    </a:solidFill>
                    <a:ea typeface="Cambria Math" panose="02040503050406030204" pitchFamily="18" charset="0"/>
                    <a:cs typeface="Arial Unicode MS" panose="020B0604020202020204" pitchFamily="34" charset="-128"/>
                  </a:rPr>
                  <a:t> &amp; </a:t>
                </a:r>
                <a:r>
                  <a:rPr lang="en-US">
                    <a:solidFill>
                      <a:srgbClr val="0000FF"/>
                    </a:solidFill>
                    <a:ea typeface="Cambria Math" panose="02040503050406030204" pitchFamily="18" charset="0"/>
                    <a:cs typeface="Arial Unicode MS" panose="020B0604020202020204" pitchFamily="34" charset="-128"/>
                  </a:rPr>
                  <a:t>Y = [1</a:t>
                </a:r>
                <a:r>
                  <a:rPr lang="en-US">
                    <a:solidFill>
                      <a:srgbClr val="0000FF"/>
                    </a:solidFill>
                    <a:ea typeface="Cambria Math" panose="02040503050406030204" pitchFamily="18" charset="0"/>
                  </a:rPr>
                  <a:t>, 1, 2, 4, 3, 5, 3, 2, 3, 2</a:t>
                </a:r>
                <a:r>
                  <a:rPr lang="en-US">
                    <a:solidFill>
                      <a:srgbClr val="0000FF"/>
                    </a:solidFill>
                    <a:ea typeface="Cambria Math" panose="02040503050406030204" pitchFamily="18" charset="0"/>
                    <a:cs typeface="Arial Unicode MS" panose="020B0604020202020204" pitchFamily="34" charset="-128"/>
                  </a:rPr>
                  <a:t>]</a:t>
                </a:r>
              </a:p>
              <a:p>
                <a:r>
                  <a:rPr lang="en-US"/>
                  <a:t>Step 1: Create Cost Matrix D: 10 * 10</a:t>
                </a:r>
                <a:endParaRPr lang="en-GB" i="1">
                  <a:latin typeface="Cambria Math" panose="02040503050406030204" pitchFamily="18" charset="0"/>
                </a:endParaRPr>
              </a:p>
              <a:p>
                <a14:m>
                  <m:oMath xmlns:m="http://schemas.openxmlformats.org/officeDocument/2006/math">
                    <m:r>
                      <a:rPr lang="en-GB" i="1">
                        <a:latin typeface="Cambria Math" panose="02040503050406030204" pitchFamily="18" charset="0"/>
                      </a:rPr>
                      <m:t>𝐷</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m:t>
                    </m:r>
                    <m:r>
                      <a:rPr lang="en-GB" i="1">
                        <a:latin typeface="Cambria Math" panose="02040503050406030204" pitchFamily="18" charset="0"/>
                      </a:rPr>
                      <m:t>𝐷𝑖𝑠𝑡</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 </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GB">
                                <a:latin typeface="Cambria Math" panose="02040503050406030204" pitchFamily="18" charset="0"/>
                              </a:rPr>
                              <m:t>min</m:t>
                            </m:r>
                          </m:e>
                          <m:lim/>
                        </m:limLow>
                      </m:fName>
                      <m:e>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−1)</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−1)</m:t>
                                </m:r>
                              </m:e>
                            </m:eqArr>
                          </m:e>
                        </m:d>
                      </m:e>
                    </m:func>
                  </m:oMath>
                </a14:m>
                <a:endParaRPr lang="en-US">
                  <a:solidFill>
                    <a:schemeClr val="tx1"/>
                  </a:solidFill>
                  <a:ea typeface="Cambria Math" panose="02040503050406030204" pitchFamily="18" charset="0"/>
                  <a:cs typeface="Arial Unicode MS" panose="020B0604020202020204" pitchFamily="34" charset="-128"/>
                </a:endParaRPr>
              </a:p>
            </p:txBody>
          </p:sp>
        </mc:Choice>
        <mc:Fallback xmlns="">
          <p:sp>
            <p:nvSpPr>
              <p:cNvPr id="3" name="Content Placeholder 2">
                <a:extLst>
                  <a:ext uri="{FF2B5EF4-FFF2-40B4-BE49-F238E27FC236}">
                    <a16:creationId xmlns:a16="http://schemas.microsoft.com/office/drawing/2014/main" id="{0C5CDE7B-13CE-9A46-BC25-DEFF762F218B}"/>
                  </a:ext>
                </a:extLst>
              </p:cNvPr>
              <p:cNvSpPr>
                <a:spLocks noGrp="1" noRot="1" noChangeAspect="1" noMove="1" noResize="1" noEditPoints="1" noAdjustHandles="1" noChangeArrowheads="1" noChangeShapeType="1" noTextEdit="1"/>
              </p:cNvSpPr>
              <p:nvPr>
                <p:ph idx="1"/>
              </p:nvPr>
            </p:nvSpPr>
            <p:spPr>
              <a:xfrm>
                <a:off x="800100" y="1337481"/>
                <a:ext cx="7543800" cy="5045063"/>
              </a:xfrm>
              <a:blipFill>
                <a:blip r:embed="rId2"/>
                <a:stretch>
                  <a:fillRect l="-485" t="-10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3B8952-98B7-5A49-915D-5687D848DD7B}"/>
              </a:ext>
            </a:extLst>
          </p:cNvPr>
          <p:cNvSpPr>
            <a:spLocks noGrp="1"/>
          </p:cNvSpPr>
          <p:nvPr>
            <p:ph type="sldNum" sz="quarter" idx="12"/>
          </p:nvPr>
        </p:nvSpPr>
        <p:spPr/>
        <p:txBody>
          <a:bodyPr/>
          <a:lstStyle/>
          <a:p>
            <a:r>
              <a:rPr lang="en-HK"/>
              <a:t>Page </a:t>
            </a:r>
            <a:fld id="{47042922-AAB2-A244-BC71-72150ED145DC}" type="slidenum">
              <a:rPr lang="en-HK" smtClean="0"/>
              <a:pPr/>
              <a:t>42</a:t>
            </a:fld>
            <a:endParaRPr lang="en-HK"/>
          </a:p>
        </p:txBody>
      </p:sp>
      <p:graphicFrame>
        <p:nvGraphicFramePr>
          <p:cNvPr id="8" name="Table 7">
            <a:extLst>
              <a:ext uri="{FF2B5EF4-FFF2-40B4-BE49-F238E27FC236}">
                <a16:creationId xmlns:a16="http://schemas.microsoft.com/office/drawing/2014/main" id="{1822D96A-6B6E-584C-BF71-7F23A601D030}"/>
              </a:ext>
            </a:extLst>
          </p:cNvPr>
          <p:cNvGraphicFramePr>
            <a:graphicFrameLocks noGrp="1"/>
          </p:cNvGraphicFramePr>
          <p:nvPr>
            <p:extLst>
              <p:ext uri="{D42A27DB-BD31-4B8C-83A1-F6EECF244321}">
                <p14:modId xmlns:p14="http://schemas.microsoft.com/office/powerpoint/2010/main" val="4061667121"/>
              </p:ext>
            </p:extLst>
          </p:nvPr>
        </p:nvGraphicFramePr>
        <p:xfrm>
          <a:off x="4220232" y="3465066"/>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Tree>
    <p:extLst>
      <p:ext uri="{BB962C8B-B14F-4D97-AF65-F5344CB8AC3E}">
        <p14:creationId xmlns:p14="http://schemas.microsoft.com/office/powerpoint/2010/main" val="18072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15B65B14-71B2-C94F-BE6F-AEF75B388AEB}"/>
              </a:ext>
            </a:extLst>
          </p:cNvPr>
          <p:cNvGraphicFramePr>
            <a:graphicFrameLocks noGrp="1"/>
          </p:cNvGraphicFramePr>
          <p:nvPr>
            <p:extLst>
              <p:ext uri="{D42A27DB-BD31-4B8C-83A1-F6EECF244321}">
                <p14:modId xmlns:p14="http://schemas.microsoft.com/office/powerpoint/2010/main" val="1453735850"/>
              </p:ext>
            </p:extLst>
          </p:nvPr>
        </p:nvGraphicFramePr>
        <p:xfrm>
          <a:off x="4220232" y="3465066"/>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i="0" u="none" strike="noStrike">
                        <a:solidFill>
                          <a:schemeClr val="tx1"/>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HK" sz="1400" b="0" u="none" strike="noStrike" kern="1200">
                        <a:solidFill>
                          <a:schemeClr val="dk1"/>
                        </a:solidFill>
                        <a:effectLst/>
                        <a:latin typeface="+mn-lt"/>
                        <a:ea typeface="+mn-ea"/>
                        <a:cs typeface="+mn-cs"/>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
        <p:nvSpPr>
          <p:cNvPr id="2" name="Title 1">
            <a:extLst>
              <a:ext uri="{FF2B5EF4-FFF2-40B4-BE49-F238E27FC236}">
                <a16:creationId xmlns:a16="http://schemas.microsoft.com/office/drawing/2014/main" id="{577A6485-F7B4-C541-8827-9C2454CC1DB1}"/>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CDE7B-13CE-9A46-BC25-DEFF762F218B}"/>
                  </a:ext>
                </a:extLst>
              </p:cNvPr>
              <p:cNvSpPr>
                <a:spLocks noGrp="1"/>
              </p:cNvSpPr>
              <p:nvPr>
                <p:ph idx="1"/>
              </p:nvPr>
            </p:nvSpPr>
            <p:spPr>
              <a:xfrm>
                <a:off x="800100" y="1337481"/>
                <a:ext cx="7543800" cy="5045063"/>
              </a:xfrm>
            </p:spPr>
            <p:txBody>
              <a:bodyPr/>
              <a:lstStyle/>
              <a:p>
                <a:r>
                  <a:rPr lang="en-US">
                    <a:solidFill>
                      <a:schemeClr val="accent1"/>
                    </a:solidFill>
                    <a:ea typeface="Cambria Math" panose="02040503050406030204" pitchFamily="18" charset="0"/>
                    <a:cs typeface="Arial Unicode MS" panose="020B0604020202020204" pitchFamily="34" charset="-128"/>
                  </a:rPr>
                  <a:t>X = [1, 2, 4, 3, 5, 3, 2, 3, 2, 5]</a:t>
                </a:r>
                <a:r>
                  <a:rPr lang="en-US">
                    <a:solidFill>
                      <a:schemeClr val="tx1"/>
                    </a:solidFill>
                    <a:ea typeface="Cambria Math" panose="02040503050406030204" pitchFamily="18" charset="0"/>
                    <a:cs typeface="Arial Unicode MS" panose="020B0604020202020204" pitchFamily="34" charset="-128"/>
                  </a:rPr>
                  <a:t> &amp; </a:t>
                </a:r>
                <a:r>
                  <a:rPr lang="en-US">
                    <a:solidFill>
                      <a:srgbClr val="0000FF"/>
                    </a:solidFill>
                    <a:ea typeface="Cambria Math" panose="02040503050406030204" pitchFamily="18" charset="0"/>
                    <a:cs typeface="Arial Unicode MS" panose="020B0604020202020204" pitchFamily="34" charset="-128"/>
                  </a:rPr>
                  <a:t>Y = [1</a:t>
                </a:r>
                <a:r>
                  <a:rPr lang="en-US">
                    <a:solidFill>
                      <a:srgbClr val="0000FF"/>
                    </a:solidFill>
                    <a:ea typeface="Cambria Math" panose="02040503050406030204" pitchFamily="18" charset="0"/>
                  </a:rPr>
                  <a:t>, 1, 2, 4, 3, 5, 3, 2, 3, 2</a:t>
                </a:r>
                <a:r>
                  <a:rPr lang="en-US">
                    <a:solidFill>
                      <a:srgbClr val="0000FF"/>
                    </a:solidFill>
                    <a:ea typeface="Cambria Math" panose="02040503050406030204" pitchFamily="18" charset="0"/>
                    <a:cs typeface="Arial Unicode MS" panose="020B0604020202020204" pitchFamily="34" charset="-128"/>
                  </a:rPr>
                  <a:t>]</a:t>
                </a:r>
              </a:p>
              <a:p>
                <a:r>
                  <a:rPr lang="en-US"/>
                  <a:t>Step 1: Create Cost Matrix D: 10 * 10</a:t>
                </a:r>
                <a:endParaRPr lang="en-GB" i="1">
                  <a:latin typeface="Cambria Math" panose="02040503050406030204" pitchFamily="18" charset="0"/>
                </a:endParaRPr>
              </a:p>
              <a:p>
                <a14:m>
                  <m:oMath xmlns:m="http://schemas.openxmlformats.org/officeDocument/2006/math">
                    <m:r>
                      <a:rPr lang="en-GB" i="1">
                        <a:latin typeface="Cambria Math" panose="02040503050406030204" pitchFamily="18" charset="0"/>
                      </a:rPr>
                      <m:t>𝐷</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m:t>
                    </m:r>
                    <m:r>
                      <a:rPr lang="en-GB" i="1">
                        <a:latin typeface="Cambria Math" panose="02040503050406030204" pitchFamily="18" charset="0"/>
                      </a:rPr>
                      <m:t>𝐷𝑖𝑠𝑡</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 </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GB">
                                <a:latin typeface="Cambria Math" panose="02040503050406030204" pitchFamily="18" charset="0"/>
                              </a:rPr>
                              <m:t>min</m:t>
                            </m:r>
                          </m:e>
                          <m:lim/>
                        </m:limLow>
                      </m:fName>
                      <m:e>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−1)</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−1)</m:t>
                                </m:r>
                              </m:e>
                            </m:eqArr>
                          </m:e>
                        </m:d>
                      </m:e>
                    </m:func>
                  </m:oMath>
                </a14:m>
                <a:endParaRPr lang="en-US">
                  <a:solidFill>
                    <a:schemeClr val="tx1"/>
                  </a:solidFill>
                  <a:ea typeface="Cambria Math" panose="02040503050406030204" pitchFamily="18" charset="0"/>
                  <a:cs typeface="Arial Unicode MS" panose="020B0604020202020204" pitchFamily="34" charset="-128"/>
                </a:endParaRPr>
              </a:p>
            </p:txBody>
          </p:sp>
        </mc:Choice>
        <mc:Fallback xmlns="">
          <p:sp>
            <p:nvSpPr>
              <p:cNvPr id="3" name="Content Placeholder 2">
                <a:extLst>
                  <a:ext uri="{FF2B5EF4-FFF2-40B4-BE49-F238E27FC236}">
                    <a16:creationId xmlns:a16="http://schemas.microsoft.com/office/drawing/2014/main" id="{0C5CDE7B-13CE-9A46-BC25-DEFF762F218B}"/>
                  </a:ext>
                </a:extLst>
              </p:cNvPr>
              <p:cNvSpPr>
                <a:spLocks noGrp="1" noRot="1" noChangeAspect="1" noMove="1" noResize="1" noEditPoints="1" noAdjustHandles="1" noChangeArrowheads="1" noChangeShapeType="1" noTextEdit="1"/>
              </p:cNvSpPr>
              <p:nvPr>
                <p:ph idx="1"/>
              </p:nvPr>
            </p:nvSpPr>
            <p:spPr>
              <a:xfrm>
                <a:off x="800100" y="1337481"/>
                <a:ext cx="7543800" cy="5045063"/>
              </a:xfrm>
              <a:blipFill>
                <a:blip r:embed="rId2"/>
                <a:stretch>
                  <a:fillRect l="-485" t="-10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3B8952-98B7-5A49-915D-5687D848DD7B}"/>
              </a:ext>
            </a:extLst>
          </p:cNvPr>
          <p:cNvSpPr>
            <a:spLocks noGrp="1"/>
          </p:cNvSpPr>
          <p:nvPr>
            <p:ph type="sldNum" sz="quarter" idx="12"/>
          </p:nvPr>
        </p:nvSpPr>
        <p:spPr/>
        <p:txBody>
          <a:bodyPr/>
          <a:lstStyle/>
          <a:p>
            <a:r>
              <a:rPr lang="en-HK"/>
              <a:t>Page </a:t>
            </a:r>
            <a:fld id="{47042922-AAB2-A244-BC71-72150ED145DC}" type="slidenum">
              <a:rPr lang="en-HK" smtClean="0"/>
              <a:pPr/>
              <a:t>43</a:t>
            </a:fld>
            <a:endParaRPr lang="en-HK"/>
          </a:p>
        </p:txBody>
      </p:sp>
      <p:sp>
        <p:nvSpPr>
          <p:cNvPr id="8" name="Cloud Callout 7">
            <a:extLst>
              <a:ext uri="{FF2B5EF4-FFF2-40B4-BE49-F238E27FC236}">
                <a16:creationId xmlns:a16="http://schemas.microsoft.com/office/drawing/2014/main" id="{12258540-8313-0742-911C-3632D2528085}"/>
              </a:ext>
            </a:extLst>
          </p:cNvPr>
          <p:cNvSpPr/>
          <p:nvPr/>
        </p:nvSpPr>
        <p:spPr>
          <a:xfrm>
            <a:off x="4857176" y="3334293"/>
            <a:ext cx="3317394" cy="1211780"/>
          </a:xfrm>
          <a:prstGeom prst="cloudCallout">
            <a:avLst>
              <a:gd name="adj1" fmla="val -51250"/>
              <a:gd name="adj2" fmla="val 58498"/>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cs typeface="Arial" panose="020B0604020202020204" pitchFamily="34" charset="0"/>
              </a:rPr>
              <a:t>D(1,5) = </a:t>
            </a:r>
            <a:r>
              <a:rPr lang="en-US" sz="1350" err="1">
                <a:solidFill>
                  <a:schemeClr val="bg1"/>
                </a:solidFill>
                <a:cs typeface="Arial" panose="020B0604020202020204" pitchFamily="34" charset="0"/>
              </a:rPr>
              <a:t>Dist</a:t>
            </a:r>
            <a:r>
              <a:rPr lang="en-US" sz="1350">
                <a:solidFill>
                  <a:schemeClr val="bg1"/>
                </a:solidFill>
                <a:cs typeface="Arial" panose="020B0604020202020204" pitchFamily="34" charset="0"/>
              </a:rPr>
              <a:t>(1,5) + D(1,4)</a:t>
            </a:r>
          </a:p>
          <a:p>
            <a:pPr algn="ctr"/>
            <a:r>
              <a:rPr lang="en-US" sz="1350">
                <a:solidFill>
                  <a:schemeClr val="bg1"/>
                </a:solidFill>
                <a:cs typeface="Arial" panose="020B0604020202020204" pitchFamily="34" charset="0"/>
              </a:rPr>
              <a:t>= |1-3| + 4 = 6</a:t>
            </a:r>
          </a:p>
        </p:txBody>
      </p:sp>
    </p:spTree>
    <p:extLst>
      <p:ext uri="{BB962C8B-B14F-4D97-AF65-F5344CB8AC3E}">
        <p14:creationId xmlns:p14="http://schemas.microsoft.com/office/powerpoint/2010/main" val="325739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6485-F7B4-C541-8827-9C2454CC1DB1}"/>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CDE7B-13CE-9A46-BC25-DEFF762F218B}"/>
                  </a:ext>
                </a:extLst>
              </p:cNvPr>
              <p:cNvSpPr>
                <a:spLocks noGrp="1"/>
              </p:cNvSpPr>
              <p:nvPr>
                <p:ph idx="1"/>
              </p:nvPr>
            </p:nvSpPr>
            <p:spPr>
              <a:xfrm>
                <a:off x="800100" y="1337481"/>
                <a:ext cx="7543800" cy="5045063"/>
              </a:xfrm>
            </p:spPr>
            <p:txBody>
              <a:bodyPr/>
              <a:lstStyle/>
              <a:p>
                <a:r>
                  <a:rPr lang="en-US">
                    <a:solidFill>
                      <a:schemeClr val="accent1"/>
                    </a:solidFill>
                    <a:ea typeface="Cambria Math" panose="02040503050406030204" pitchFamily="18" charset="0"/>
                    <a:cs typeface="Arial Unicode MS" panose="020B0604020202020204" pitchFamily="34" charset="-128"/>
                  </a:rPr>
                  <a:t>X = [1, 2, 4, 3, 5, 3, 2, 3, 2, 5]</a:t>
                </a:r>
                <a:r>
                  <a:rPr lang="en-US">
                    <a:solidFill>
                      <a:schemeClr val="tx1"/>
                    </a:solidFill>
                    <a:ea typeface="Cambria Math" panose="02040503050406030204" pitchFamily="18" charset="0"/>
                    <a:cs typeface="Arial Unicode MS" panose="020B0604020202020204" pitchFamily="34" charset="-128"/>
                  </a:rPr>
                  <a:t> &amp; </a:t>
                </a:r>
                <a:r>
                  <a:rPr lang="en-US">
                    <a:solidFill>
                      <a:srgbClr val="0000FF"/>
                    </a:solidFill>
                    <a:ea typeface="Cambria Math" panose="02040503050406030204" pitchFamily="18" charset="0"/>
                    <a:cs typeface="Arial Unicode MS" panose="020B0604020202020204" pitchFamily="34" charset="-128"/>
                  </a:rPr>
                  <a:t>Y = [1</a:t>
                </a:r>
                <a:r>
                  <a:rPr lang="en-US">
                    <a:solidFill>
                      <a:srgbClr val="0000FF"/>
                    </a:solidFill>
                    <a:ea typeface="Cambria Math" panose="02040503050406030204" pitchFamily="18" charset="0"/>
                  </a:rPr>
                  <a:t>, 1, 2, 4, 3, 5, 3, 2, 3, 2</a:t>
                </a:r>
                <a:r>
                  <a:rPr lang="en-US">
                    <a:solidFill>
                      <a:srgbClr val="0000FF"/>
                    </a:solidFill>
                    <a:ea typeface="Cambria Math" panose="02040503050406030204" pitchFamily="18" charset="0"/>
                    <a:cs typeface="Arial Unicode MS" panose="020B0604020202020204" pitchFamily="34" charset="-128"/>
                  </a:rPr>
                  <a:t>]</a:t>
                </a:r>
              </a:p>
              <a:p>
                <a:r>
                  <a:rPr lang="en-US"/>
                  <a:t>Step 1: Create Cost Matrix D: 10 * 10</a:t>
                </a:r>
                <a:endParaRPr lang="en-GB" i="1">
                  <a:latin typeface="Cambria Math" panose="02040503050406030204" pitchFamily="18" charset="0"/>
                </a:endParaRPr>
              </a:p>
              <a:p>
                <a14:m>
                  <m:oMath xmlns:m="http://schemas.openxmlformats.org/officeDocument/2006/math">
                    <m:r>
                      <a:rPr lang="en-GB" i="1">
                        <a:latin typeface="Cambria Math" panose="02040503050406030204" pitchFamily="18" charset="0"/>
                      </a:rPr>
                      <m:t>𝐷</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m:t>
                    </m:r>
                    <m:r>
                      <a:rPr lang="en-GB" i="1">
                        <a:latin typeface="Cambria Math" panose="02040503050406030204" pitchFamily="18" charset="0"/>
                      </a:rPr>
                      <m:t>𝐷𝑖𝑠𝑡</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 </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GB">
                                <a:latin typeface="Cambria Math" panose="02040503050406030204" pitchFamily="18" charset="0"/>
                              </a:rPr>
                              <m:t>min</m:t>
                            </m:r>
                          </m:e>
                          <m:lim/>
                        </m:limLow>
                      </m:fName>
                      <m:e>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−1)</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−1)</m:t>
                                </m:r>
                              </m:e>
                            </m:eqArr>
                          </m:e>
                        </m:d>
                      </m:e>
                    </m:func>
                  </m:oMath>
                </a14:m>
                <a:endParaRPr lang="en-US">
                  <a:solidFill>
                    <a:schemeClr val="tx1"/>
                  </a:solidFill>
                  <a:ea typeface="Cambria Math" panose="02040503050406030204" pitchFamily="18" charset="0"/>
                  <a:cs typeface="Arial Unicode MS" panose="020B0604020202020204" pitchFamily="34" charset="-128"/>
                </a:endParaRPr>
              </a:p>
            </p:txBody>
          </p:sp>
        </mc:Choice>
        <mc:Fallback xmlns="">
          <p:sp>
            <p:nvSpPr>
              <p:cNvPr id="3" name="Content Placeholder 2">
                <a:extLst>
                  <a:ext uri="{FF2B5EF4-FFF2-40B4-BE49-F238E27FC236}">
                    <a16:creationId xmlns:a16="http://schemas.microsoft.com/office/drawing/2014/main" id="{0C5CDE7B-13CE-9A46-BC25-DEFF762F218B}"/>
                  </a:ext>
                </a:extLst>
              </p:cNvPr>
              <p:cNvSpPr>
                <a:spLocks noGrp="1" noRot="1" noChangeAspect="1" noMove="1" noResize="1" noEditPoints="1" noAdjustHandles="1" noChangeArrowheads="1" noChangeShapeType="1" noTextEdit="1"/>
              </p:cNvSpPr>
              <p:nvPr>
                <p:ph idx="1"/>
              </p:nvPr>
            </p:nvSpPr>
            <p:spPr>
              <a:xfrm>
                <a:off x="800100" y="1337481"/>
                <a:ext cx="7543800" cy="5045063"/>
              </a:xfrm>
              <a:blipFill>
                <a:blip r:embed="rId2"/>
                <a:stretch>
                  <a:fillRect l="-485" t="-10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3B8952-98B7-5A49-915D-5687D848DD7B}"/>
              </a:ext>
            </a:extLst>
          </p:cNvPr>
          <p:cNvSpPr>
            <a:spLocks noGrp="1"/>
          </p:cNvSpPr>
          <p:nvPr>
            <p:ph type="sldNum" sz="quarter" idx="12"/>
          </p:nvPr>
        </p:nvSpPr>
        <p:spPr/>
        <p:txBody>
          <a:bodyPr/>
          <a:lstStyle/>
          <a:p>
            <a:r>
              <a:rPr lang="en-HK"/>
              <a:t>Page </a:t>
            </a:r>
            <a:fld id="{47042922-AAB2-A244-BC71-72150ED145DC}" type="slidenum">
              <a:rPr lang="en-HK" smtClean="0"/>
              <a:pPr/>
              <a:t>44</a:t>
            </a:fld>
            <a:endParaRPr lang="en-HK"/>
          </a:p>
        </p:txBody>
      </p:sp>
      <p:graphicFrame>
        <p:nvGraphicFramePr>
          <p:cNvPr id="13" name="Table 12">
            <a:extLst>
              <a:ext uri="{FF2B5EF4-FFF2-40B4-BE49-F238E27FC236}">
                <a16:creationId xmlns:a16="http://schemas.microsoft.com/office/drawing/2014/main" id="{C57D176A-8AB2-C046-B2BE-1E509F4DE5D4}"/>
              </a:ext>
            </a:extLst>
          </p:cNvPr>
          <p:cNvGraphicFramePr>
            <a:graphicFrameLocks noGrp="1"/>
          </p:cNvGraphicFramePr>
          <p:nvPr>
            <p:extLst>
              <p:ext uri="{D42A27DB-BD31-4B8C-83A1-F6EECF244321}">
                <p14:modId xmlns:p14="http://schemas.microsoft.com/office/powerpoint/2010/main" val="1968642391"/>
              </p:ext>
            </p:extLst>
          </p:nvPr>
        </p:nvGraphicFramePr>
        <p:xfrm>
          <a:off x="4220232" y="3465066"/>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
        <p:nvSpPr>
          <p:cNvPr id="8" name="Cloud Callout 7">
            <a:extLst>
              <a:ext uri="{FF2B5EF4-FFF2-40B4-BE49-F238E27FC236}">
                <a16:creationId xmlns:a16="http://schemas.microsoft.com/office/drawing/2014/main" id="{30E03956-40F1-D140-AC2F-43A52CE3C007}"/>
              </a:ext>
            </a:extLst>
          </p:cNvPr>
          <p:cNvSpPr/>
          <p:nvPr/>
        </p:nvSpPr>
        <p:spPr>
          <a:xfrm>
            <a:off x="5403883" y="2771654"/>
            <a:ext cx="3420357" cy="1337743"/>
          </a:xfrm>
          <a:prstGeom prst="cloudCallout">
            <a:avLst>
              <a:gd name="adj1" fmla="val -29644"/>
              <a:gd name="adj2" fmla="val 11988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cs typeface="Arial" panose="020B0604020202020204" pitchFamily="34" charset="0"/>
              </a:rPr>
              <a:t>D(5,3) = </a:t>
            </a:r>
            <a:r>
              <a:rPr lang="en-US" sz="1350" err="1">
                <a:solidFill>
                  <a:schemeClr val="bg1"/>
                </a:solidFill>
                <a:cs typeface="Arial" panose="020B0604020202020204" pitchFamily="34" charset="0"/>
              </a:rPr>
              <a:t>Dist</a:t>
            </a:r>
            <a:r>
              <a:rPr lang="en-US" sz="1350">
                <a:solidFill>
                  <a:schemeClr val="bg1"/>
                </a:solidFill>
                <a:cs typeface="Arial" panose="020B0604020202020204" pitchFamily="34" charset="0"/>
              </a:rPr>
              <a:t>(5,3) + Min{D(4,2), D(5,2), D(4,3)}</a:t>
            </a:r>
          </a:p>
          <a:p>
            <a:pPr algn="ctr"/>
            <a:r>
              <a:rPr lang="en-US" sz="1350">
                <a:solidFill>
                  <a:schemeClr val="bg1"/>
                </a:solidFill>
                <a:cs typeface="Arial" panose="020B0604020202020204" pitchFamily="34" charset="0"/>
              </a:rPr>
              <a:t>= |5-2| + Min(6, 10, 3) = 6</a:t>
            </a:r>
          </a:p>
        </p:txBody>
      </p:sp>
    </p:spTree>
    <p:extLst>
      <p:ext uri="{BB962C8B-B14F-4D97-AF65-F5344CB8AC3E}">
        <p14:creationId xmlns:p14="http://schemas.microsoft.com/office/powerpoint/2010/main" val="210938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6485-F7B4-C541-8827-9C2454CC1DB1}"/>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5CDE7B-13CE-9A46-BC25-DEFF762F218B}"/>
                  </a:ext>
                </a:extLst>
              </p:cNvPr>
              <p:cNvSpPr>
                <a:spLocks noGrp="1"/>
              </p:cNvSpPr>
              <p:nvPr>
                <p:ph idx="1"/>
              </p:nvPr>
            </p:nvSpPr>
            <p:spPr/>
            <p:txBody>
              <a:bodyPr/>
              <a:lstStyle/>
              <a:p>
                <a:r>
                  <a:rPr lang="en-US">
                    <a:solidFill>
                      <a:schemeClr val="accent1"/>
                    </a:solidFill>
                    <a:ea typeface="Cambria Math" panose="02040503050406030204" pitchFamily="18" charset="0"/>
                    <a:cs typeface="Arial Unicode MS" panose="020B0604020202020204" pitchFamily="34" charset="-128"/>
                  </a:rPr>
                  <a:t>X = [x</a:t>
                </a:r>
                <a:r>
                  <a:rPr lang="en-US" baseline="-25000">
                    <a:solidFill>
                      <a:schemeClr val="accent1"/>
                    </a:solidFill>
                    <a:ea typeface="Cambria Math" panose="02040503050406030204" pitchFamily="18" charset="0"/>
                    <a:cs typeface="Arial Unicode MS" panose="020B0604020202020204" pitchFamily="34" charset="-128"/>
                  </a:rPr>
                  <a:t>1</a:t>
                </a:r>
                <a:r>
                  <a:rPr lang="en-US">
                    <a:solidFill>
                      <a:schemeClr val="accent1"/>
                    </a:solidFill>
                    <a:ea typeface="Cambria Math" panose="02040503050406030204" pitchFamily="18" charset="0"/>
                    <a:cs typeface="Arial Unicode MS" panose="020B0604020202020204" pitchFamily="34" charset="-128"/>
                  </a:rPr>
                  <a:t>, x</a:t>
                </a:r>
                <a:r>
                  <a:rPr lang="en-US" baseline="-25000">
                    <a:solidFill>
                      <a:schemeClr val="accent1"/>
                    </a:solidFill>
                    <a:ea typeface="Cambria Math" panose="02040503050406030204" pitchFamily="18" charset="0"/>
                    <a:cs typeface="Arial Unicode MS" panose="020B0604020202020204" pitchFamily="34" charset="-128"/>
                  </a:rPr>
                  <a:t>2</a:t>
                </a:r>
                <a:r>
                  <a:rPr lang="en-US">
                    <a:solidFill>
                      <a:schemeClr val="accent1"/>
                    </a:solidFill>
                    <a:ea typeface="Cambria Math" panose="02040503050406030204" pitchFamily="18" charset="0"/>
                    <a:cs typeface="Arial Unicode MS" panose="020B0604020202020204" pitchFamily="34" charset="-128"/>
                  </a:rPr>
                  <a:t>, …, x</a:t>
                </a:r>
                <a:r>
                  <a:rPr lang="en-US" baseline="-25000">
                    <a:solidFill>
                      <a:schemeClr val="accent1"/>
                    </a:solidFill>
                    <a:ea typeface="Cambria Math" panose="02040503050406030204" pitchFamily="18" charset="0"/>
                    <a:cs typeface="Arial Unicode MS" panose="020B0604020202020204" pitchFamily="34" charset="-128"/>
                  </a:rPr>
                  <a:t>i</a:t>
                </a:r>
                <a:r>
                  <a:rPr lang="en-US">
                    <a:solidFill>
                      <a:schemeClr val="accent1"/>
                    </a:solidFill>
                    <a:ea typeface="Cambria Math" panose="02040503050406030204" pitchFamily="18" charset="0"/>
                    <a:cs typeface="Arial Unicode MS" panose="020B0604020202020204" pitchFamily="34" charset="-128"/>
                  </a:rPr>
                  <a:t>, …, </a:t>
                </a:r>
                <a:r>
                  <a:rPr lang="en-US" err="1">
                    <a:solidFill>
                      <a:schemeClr val="accent1"/>
                    </a:solidFill>
                    <a:ea typeface="Cambria Math" panose="02040503050406030204" pitchFamily="18" charset="0"/>
                    <a:cs typeface="Arial Unicode MS" panose="020B0604020202020204" pitchFamily="34" charset="-128"/>
                  </a:rPr>
                  <a:t>x</a:t>
                </a:r>
                <a:r>
                  <a:rPr lang="en-US" baseline="-25000" err="1">
                    <a:solidFill>
                      <a:schemeClr val="accent1"/>
                    </a:solidFill>
                    <a:ea typeface="Cambria Math" panose="02040503050406030204" pitchFamily="18" charset="0"/>
                    <a:cs typeface="Arial Unicode MS" panose="020B0604020202020204" pitchFamily="34" charset="-128"/>
                  </a:rPr>
                  <a:t>m</a:t>
                </a:r>
                <a:r>
                  <a:rPr lang="en-US">
                    <a:solidFill>
                      <a:schemeClr val="accent1"/>
                    </a:solidFill>
                    <a:ea typeface="Cambria Math" panose="02040503050406030204" pitchFamily="18" charset="0"/>
                    <a:cs typeface="Arial Unicode MS" panose="020B0604020202020204" pitchFamily="34" charset="-128"/>
                  </a:rPr>
                  <a:t>]</a:t>
                </a:r>
                <a:r>
                  <a:rPr lang="en-US">
                    <a:solidFill>
                      <a:schemeClr val="tx1"/>
                    </a:solidFill>
                    <a:ea typeface="Cambria Math" panose="02040503050406030204" pitchFamily="18" charset="0"/>
                    <a:cs typeface="Arial Unicode MS" panose="020B0604020202020204" pitchFamily="34" charset="-128"/>
                  </a:rPr>
                  <a:t> &amp; </a:t>
                </a:r>
                <a:r>
                  <a:rPr lang="en-US">
                    <a:solidFill>
                      <a:srgbClr val="0000FF"/>
                    </a:solidFill>
                    <a:ea typeface="Cambria Math" panose="02040503050406030204" pitchFamily="18" charset="0"/>
                    <a:cs typeface="Arial Unicode MS" panose="020B0604020202020204" pitchFamily="34" charset="-128"/>
                  </a:rPr>
                  <a:t>Y = [y</a:t>
                </a:r>
                <a:r>
                  <a:rPr lang="en-US" baseline="-25000">
                    <a:solidFill>
                      <a:srgbClr val="0000FF"/>
                    </a:solidFill>
                    <a:ea typeface="Cambria Math" panose="02040503050406030204" pitchFamily="18" charset="0"/>
                    <a:cs typeface="Arial Unicode MS" panose="020B0604020202020204" pitchFamily="34" charset="-128"/>
                  </a:rPr>
                  <a:t>1</a:t>
                </a:r>
                <a:r>
                  <a:rPr lang="en-US">
                    <a:solidFill>
                      <a:srgbClr val="0000FF"/>
                    </a:solidFill>
                    <a:ea typeface="Cambria Math" panose="02040503050406030204" pitchFamily="18" charset="0"/>
                    <a:cs typeface="Arial Unicode MS" panose="020B0604020202020204" pitchFamily="34" charset="-128"/>
                  </a:rPr>
                  <a:t>, y</a:t>
                </a:r>
                <a:r>
                  <a:rPr lang="en-US" baseline="-25000">
                    <a:solidFill>
                      <a:srgbClr val="0000FF"/>
                    </a:solidFill>
                    <a:ea typeface="Cambria Math" panose="02040503050406030204" pitchFamily="18" charset="0"/>
                    <a:cs typeface="Arial Unicode MS" panose="020B0604020202020204" pitchFamily="34" charset="-128"/>
                  </a:rPr>
                  <a:t>2</a:t>
                </a:r>
                <a:r>
                  <a:rPr lang="en-US">
                    <a:solidFill>
                      <a:srgbClr val="0000FF"/>
                    </a:solidFill>
                    <a:ea typeface="Cambria Math" panose="02040503050406030204" pitchFamily="18" charset="0"/>
                    <a:cs typeface="Arial Unicode MS" panose="020B0604020202020204" pitchFamily="34" charset="-128"/>
                  </a:rPr>
                  <a:t>, …, </a:t>
                </a:r>
                <a:r>
                  <a:rPr lang="en-US" err="1">
                    <a:solidFill>
                      <a:srgbClr val="0000FF"/>
                    </a:solidFill>
                    <a:ea typeface="Cambria Math" panose="02040503050406030204" pitchFamily="18" charset="0"/>
                    <a:cs typeface="Arial Unicode MS" panose="020B0604020202020204" pitchFamily="34" charset="-128"/>
                  </a:rPr>
                  <a:t>y</a:t>
                </a:r>
                <a:r>
                  <a:rPr lang="en-US" baseline="-25000" err="1">
                    <a:solidFill>
                      <a:srgbClr val="0000FF"/>
                    </a:solidFill>
                    <a:ea typeface="Cambria Math" panose="02040503050406030204" pitchFamily="18" charset="0"/>
                    <a:cs typeface="Arial Unicode MS" panose="020B0604020202020204" pitchFamily="34" charset="-128"/>
                  </a:rPr>
                  <a:t>j</a:t>
                </a:r>
                <a:r>
                  <a:rPr lang="en-US">
                    <a:solidFill>
                      <a:srgbClr val="0000FF"/>
                    </a:solidFill>
                    <a:ea typeface="Cambria Math" panose="02040503050406030204" pitchFamily="18" charset="0"/>
                    <a:cs typeface="Arial Unicode MS" panose="020B0604020202020204" pitchFamily="34" charset="-128"/>
                  </a:rPr>
                  <a:t>, …, </a:t>
                </a:r>
                <a:r>
                  <a:rPr lang="en-US" err="1">
                    <a:solidFill>
                      <a:srgbClr val="0000FF"/>
                    </a:solidFill>
                    <a:ea typeface="Cambria Math" panose="02040503050406030204" pitchFamily="18" charset="0"/>
                    <a:cs typeface="Arial Unicode MS" panose="020B0604020202020204" pitchFamily="34" charset="-128"/>
                  </a:rPr>
                  <a:t>y</a:t>
                </a:r>
                <a:r>
                  <a:rPr lang="en-US" baseline="-25000" err="1">
                    <a:solidFill>
                      <a:srgbClr val="0000FF"/>
                    </a:solidFill>
                    <a:ea typeface="Cambria Math" panose="02040503050406030204" pitchFamily="18" charset="0"/>
                    <a:cs typeface="Arial Unicode MS" panose="020B0604020202020204" pitchFamily="34" charset="-128"/>
                  </a:rPr>
                  <a:t>n</a:t>
                </a:r>
                <a:r>
                  <a:rPr lang="en-US">
                    <a:solidFill>
                      <a:srgbClr val="0000FF"/>
                    </a:solidFill>
                    <a:ea typeface="Cambria Math" panose="02040503050406030204" pitchFamily="18" charset="0"/>
                    <a:cs typeface="Arial Unicode MS" panose="020B0604020202020204" pitchFamily="34" charset="-128"/>
                  </a:rPr>
                  <a:t>]</a:t>
                </a:r>
              </a:p>
              <a:p>
                <a:r>
                  <a:rPr lang="en-US"/>
                  <a:t>Step 1: Create Cost Matrix D: m * n</a:t>
                </a:r>
                <a:endParaRPr lang="en-GB" i="1">
                  <a:latin typeface="Cambria Math" panose="02040503050406030204" pitchFamily="18" charset="0"/>
                </a:endParaRPr>
              </a:p>
              <a:p>
                <a14:m>
                  <m:oMath xmlns:m="http://schemas.openxmlformats.org/officeDocument/2006/math">
                    <m:r>
                      <a:rPr lang="en-GB" i="1">
                        <a:latin typeface="Cambria Math" panose="02040503050406030204" pitchFamily="18" charset="0"/>
                      </a:rPr>
                      <m:t>𝐷</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m:t>
                    </m:r>
                    <m:r>
                      <a:rPr lang="en-GB" i="1">
                        <a:latin typeface="Cambria Math" panose="02040503050406030204" pitchFamily="18" charset="0"/>
                      </a:rPr>
                      <m:t>𝐷𝑖𝑠𝑡</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r>
                      <a:rPr lang="en-GB" i="1">
                        <a:latin typeface="Cambria Math" panose="02040503050406030204" pitchFamily="18" charset="0"/>
                      </a:rPr>
                      <m:t>+ </m:t>
                    </m:r>
                    <m:func>
                      <m:funcPr>
                        <m:ctrlPr>
                          <a:rPr lang="en-HK" i="1">
                            <a:latin typeface="Cambria Math" panose="02040503050406030204" pitchFamily="18" charset="0"/>
                          </a:rPr>
                        </m:ctrlPr>
                      </m:funcPr>
                      <m:fName>
                        <m:limLow>
                          <m:limLowPr>
                            <m:ctrlPr>
                              <a:rPr lang="en-HK" i="1">
                                <a:latin typeface="Cambria Math" panose="02040503050406030204" pitchFamily="18" charset="0"/>
                              </a:rPr>
                            </m:ctrlPr>
                          </m:limLowPr>
                          <m:e>
                            <m:r>
                              <m:rPr>
                                <m:sty m:val="p"/>
                              </m:rPr>
                              <a:rPr lang="en-GB">
                                <a:latin typeface="Cambria Math" panose="02040503050406030204" pitchFamily="18" charset="0"/>
                              </a:rPr>
                              <m:t>min</m:t>
                            </m:r>
                          </m:e>
                          <m:lim/>
                        </m:limLow>
                      </m:fName>
                      <m:e>
                        <m:d>
                          <m:dPr>
                            <m:begChr m:val="{"/>
                            <m:endChr m:val=""/>
                            <m:ctrlPr>
                              <a:rPr lang="en-HK" i="1">
                                <a:latin typeface="Cambria Math" panose="02040503050406030204" pitchFamily="18" charset="0"/>
                              </a:rPr>
                            </m:ctrlPr>
                          </m:dPr>
                          <m:e>
                            <m:eqArr>
                              <m:eqArrPr>
                                <m:ctrlPr>
                                  <a:rPr lang="en-HK" i="1">
                                    <a:latin typeface="Cambria Math" panose="02040503050406030204" pitchFamily="18" charset="0"/>
                                  </a:rPr>
                                </m:ctrlPr>
                              </m:eqArrPr>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i="1">
                                    <a:latin typeface="Cambria Math" panose="02040503050406030204" pitchFamily="18" charset="0"/>
                                  </a:rPr>
                                  <m:t>−1)</m:t>
                                </m:r>
                              </m:e>
                              <m:e>
                                <m:r>
                                  <a:rPr lang="en-GB" i="1">
                                    <a:latin typeface="Cambria Math" panose="02040503050406030204" pitchFamily="18" charset="0"/>
                                  </a:rPr>
                                  <m:t>𝐷</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−1)</m:t>
                                </m:r>
                              </m:e>
                            </m:eqArr>
                          </m:e>
                        </m:d>
                      </m:e>
                    </m:func>
                  </m:oMath>
                </a14:m>
                <a:endParaRPr lang="en-US"/>
              </a:p>
              <a:p>
                <a14:m>
                  <m:oMath xmlns:m="http://schemas.openxmlformats.org/officeDocument/2006/math">
                    <m:r>
                      <a:rPr lang="en-GB" i="1">
                        <a:latin typeface="Cambria Math" panose="02040503050406030204" pitchFamily="18" charset="0"/>
                      </a:rPr>
                      <m:t>𝐷</m:t>
                    </m:r>
                    <m:d>
                      <m:dPr>
                        <m:ctrlPr>
                          <a:rPr lang="en-HK" i="1">
                            <a:latin typeface="Cambria Math" panose="02040503050406030204" pitchFamily="18" charset="0"/>
                          </a:rPr>
                        </m:ctrlPr>
                      </m:dPr>
                      <m:e>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e>
                    </m:d>
                  </m:oMath>
                </a14:m>
                <a:r>
                  <a:rPr lang="en-US">
                    <a:solidFill>
                      <a:schemeClr val="tx1"/>
                    </a:solidFill>
                    <a:ea typeface="Cambria Math" panose="02040503050406030204" pitchFamily="18" charset="0"/>
                    <a:cs typeface="Arial Unicode MS" panose="020B0604020202020204" pitchFamily="34" charset="-128"/>
                  </a:rPr>
                  <a:t>: minimum warp distance of 2 time series of lengths </a:t>
                </a:r>
                <a:r>
                  <a:rPr lang="en-US" err="1">
                    <a:solidFill>
                      <a:schemeClr val="tx1"/>
                    </a:solidFill>
                    <a:ea typeface="Cambria Math" panose="02040503050406030204" pitchFamily="18" charset="0"/>
                    <a:cs typeface="Arial Unicode MS" panose="020B0604020202020204" pitchFamily="34" charset="-128"/>
                  </a:rPr>
                  <a:t>i</a:t>
                </a:r>
                <a:r>
                  <a:rPr lang="en-US">
                    <a:solidFill>
                      <a:schemeClr val="tx1"/>
                    </a:solidFill>
                    <a:ea typeface="Cambria Math" panose="02040503050406030204" pitchFamily="18" charset="0"/>
                    <a:cs typeface="Arial Unicode MS" panose="020B0604020202020204" pitchFamily="34" charset="-128"/>
                  </a:rPr>
                  <a:t> &amp; j </a:t>
                </a:r>
              </a:p>
            </p:txBody>
          </p:sp>
        </mc:Choice>
        <mc:Fallback xmlns="">
          <p:sp>
            <p:nvSpPr>
              <p:cNvPr id="3" name="Content Placeholder 2">
                <a:extLst>
                  <a:ext uri="{FF2B5EF4-FFF2-40B4-BE49-F238E27FC236}">
                    <a16:creationId xmlns:a16="http://schemas.microsoft.com/office/drawing/2014/main" id="{0C5CDE7B-13CE-9A46-BC25-DEFF762F218B}"/>
                  </a:ext>
                </a:extLst>
              </p:cNvPr>
              <p:cNvSpPr>
                <a:spLocks noGrp="1" noRot="1" noChangeAspect="1" noMove="1" noResize="1" noEditPoints="1" noAdjustHandles="1" noChangeArrowheads="1" noChangeShapeType="1" noTextEdit="1"/>
              </p:cNvSpPr>
              <p:nvPr>
                <p:ph idx="1"/>
              </p:nvPr>
            </p:nvSpPr>
            <p:spPr>
              <a:blipFill>
                <a:blip r:embed="rId2"/>
                <a:stretch>
                  <a:fillRect l="-485" t="-10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3B8952-98B7-5A49-915D-5687D848DD7B}"/>
              </a:ext>
            </a:extLst>
          </p:cNvPr>
          <p:cNvSpPr>
            <a:spLocks noGrp="1"/>
          </p:cNvSpPr>
          <p:nvPr>
            <p:ph type="sldNum" sz="quarter" idx="12"/>
          </p:nvPr>
        </p:nvSpPr>
        <p:spPr/>
        <p:txBody>
          <a:bodyPr/>
          <a:lstStyle/>
          <a:p>
            <a:r>
              <a:rPr lang="en-HK"/>
              <a:t>Page </a:t>
            </a:r>
            <a:fld id="{47042922-AAB2-A244-BC71-72150ED145DC}" type="slidenum">
              <a:rPr lang="en-HK" smtClean="0"/>
              <a:pPr/>
              <a:t>45</a:t>
            </a:fld>
            <a:endParaRPr lang="en-HK"/>
          </a:p>
        </p:txBody>
      </p:sp>
      <p:graphicFrame>
        <p:nvGraphicFramePr>
          <p:cNvPr id="10" name="Table 9">
            <a:extLst>
              <a:ext uri="{FF2B5EF4-FFF2-40B4-BE49-F238E27FC236}">
                <a16:creationId xmlns:a16="http://schemas.microsoft.com/office/drawing/2014/main" id="{74ECB574-C914-804D-A266-8CD6E38B2491}"/>
              </a:ext>
            </a:extLst>
          </p:cNvPr>
          <p:cNvGraphicFramePr>
            <a:graphicFrameLocks noGrp="1"/>
          </p:cNvGraphicFramePr>
          <p:nvPr>
            <p:extLst>
              <p:ext uri="{D42A27DB-BD31-4B8C-83A1-F6EECF244321}">
                <p14:modId xmlns:p14="http://schemas.microsoft.com/office/powerpoint/2010/main" val="4072900022"/>
              </p:ext>
            </p:extLst>
          </p:nvPr>
        </p:nvGraphicFramePr>
        <p:xfrm>
          <a:off x="2851954" y="3662945"/>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n</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j</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err="1">
                          <a:solidFill>
                            <a:schemeClr val="accent1"/>
                          </a:solidFill>
                          <a:effectLst/>
                          <a:latin typeface="Arial" panose="020B0604020202020204" pitchFamily="34" charset="0"/>
                        </a:rPr>
                        <a:t>i</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m</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cxnSp>
        <p:nvCxnSpPr>
          <p:cNvPr id="11" name="Straight Arrow Connector 10">
            <a:extLst>
              <a:ext uri="{FF2B5EF4-FFF2-40B4-BE49-F238E27FC236}">
                <a16:creationId xmlns:a16="http://schemas.microsoft.com/office/drawing/2014/main" id="{455721DE-AA5B-534E-84F0-9FE849E7B5F9}"/>
              </a:ext>
            </a:extLst>
          </p:cNvPr>
          <p:cNvCxnSpPr>
            <a:cxnSpLocks/>
          </p:cNvCxnSpPr>
          <p:nvPr/>
        </p:nvCxnSpPr>
        <p:spPr>
          <a:xfrm flipH="1">
            <a:off x="4017560" y="4577286"/>
            <a:ext cx="316282" cy="2214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1D59E1-9F8A-A047-999C-B0F5155C8C6C}"/>
              </a:ext>
            </a:extLst>
          </p:cNvPr>
          <p:cNvCxnSpPr>
            <a:cxnSpLocks/>
          </p:cNvCxnSpPr>
          <p:nvPr/>
        </p:nvCxnSpPr>
        <p:spPr>
          <a:xfrm flipH="1">
            <a:off x="4017560" y="4452090"/>
            <a:ext cx="31628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F53C53-8B9F-9E4D-836A-7219C42961C5}"/>
              </a:ext>
            </a:extLst>
          </p:cNvPr>
          <p:cNvCxnSpPr>
            <a:cxnSpLocks/>
          </p:cNvCxnSpPr>
          <p:nvPr/>
        </p:nvCxnSpPr>
        <p:spPr>
          <a:xfrm>
            <a:off x="4475554" y="4577286"/>
            <a:ext cx="0" cy="2214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33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FB20-CA24-384B-BCE3-ED0834D6BB7F}"/>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EACE19-B188-A846-BE5B-DCED34D1922F}"/>
                  </a:ext>
                </a:extLst>
              </p:cNvPr>
              <p:cNvSpPr>
                <a:spLocks noGrp="1"/>
              </p:cNvSpPr>
              <p:nvPr>
                <p:ph idx="1"/>
              </p:nvPr>
            </p:nvSpPr>
            <p:spPr/>
            <p:txBody>
              <a:bodyPr>
                <a:normAutofit/>
              </a:bodyPr>
              <a:lstStyle/>
              <a:p>
                <a:r>
                  <a:rPr lang="en-US" sz="1600"/>
                  <a:t>Step 2: Construct Warp Path W (w</a:t>
                </a:r>
                <a:r>
                  <a:rPr lang="en-US" sz="1600" baseline="-25000"/>
                  <a:t>1</a:t>
                </a:r>
                <a:r>
                  <a:rPr lang="en-US" sz="1600"/>
                  <a:t>, w</a:t>
                </a:r>
                <a:r>
                  <a:rPr lang="en-US" sz="1600" baseline="-25000"/>
                  <a:t>2</a:t>
                </a:r>
                <a:r>
                  <a:rPr lang="en-US" sz="1600"/>
                  <a:t>, …, </a:t>
                </a:r>
                <a:r>
                  <a:rPr lang="en-US" sz="1600" err="1"/>
                  <a:t>w</a:t>
                </a:r>
                <a:r>
                  <a:rPr lang="en-US" sz="1600" baseline="-25000" err="1"/>
                  <a:t>k</a:t>
                </a:r>
                <a:r>
                  <a:rPr lang="en-US" sz="1600"/>
                  <a:t>, …, </a:t>
                </a:r>
                <a:r>
                  <a:rPr lang="en-US" sz="1600" err="1"/>
                  <a:t>w</a:t>
                </a:r>
                <a:r>
                  <a:rPr lang="en-US" sz="1600" baseline="-25000" err="1"/>
                  <a:t>L</a:t>
                </a:r>
                <a:r>
                  <a:rPr lang="en-US" sz="1600"/>
                  <a:t>) Using Cost Matrix D</a:t>
                </a:r>
              </a:p>
              <a:p>
                <a:r>
                  <a:rPr lang="en-US" sz="1600">
                    <a:solidFill>
                      <a:srgbClr val="00B050"/>
                    </a:solidFill>
                  </a:rPr>
                  <a:t>Rules</a:t>
                </a:r>
              </a:p>
              <a:p>
                <a:pPr lvl="1"/>
                <a:r>
                  <a:rPr lang="en-US" sz="1400">
                    <a:solidFill>
                      <a:schemeClr val="tx1"/>
                    </a:solidFill>
                    <a:ea typeface="Cambria Math" panose="02040503050406030204" pitchFamily="18" charset="0"/>
                    <a:cs typeface="Arial Unicode MS" panose="020B0604020202020204" pitchFamily="34" charset="-128"/>
                  </a:rPr>
                  <a:t>From (1, 1) to (m, n)</a:t>
                </a:r>
              </a:p>
              <a:p>
                <a:pPr lvl="1"/>
                <a:r>
                  <a:rPr lang="en-US" sz="1400" err="1">
                    <a:solidFill>
                      <a:schemeClr val="tx1"/>
                    </a:solidFill>
                    <a:ea typeface="Cambria Math" panose="02040503050406030204" pitchFamily="18" charset="0"/>
                    <a:cs typeface="Arial Unicode MS" panose="020B0604020202020204" pitchFamily="34" charset="-128"/>
                  </a:rPr>
                  <a:t>i</a:t>
                </a:r>
                <a:r>
                  <a:rPr lang="en-US" sz="1400">
                    <a:solidFill>
                      <a:schemeClr val="tx1"/>
                    </a:solidFill>
                    <a:ea typeface="Cambria Math" panose="02040503050406030204" pitchFamily="18" charset="0"/>
                    <a:cs typeface="Arial Unicode MS" panose="020B0604020202020204" pitchFamily="34" charset="-128"/>
                  </a:rPr>
                  <a:t> &amp; j must be monotonically increasing</a:t>
                </a:r>
              </a:p>
              <a:p>
                <a:pPr lvl="1"/>
                <a:r>
                  <a:rPr lang="en-US" sz="1400" err="1">
                    <a:solidFill>
                      <a:schemeClr val="tx1"/>
                    </a:solidFill>
                    <a:ea typeface="Cambria Math" panose="02040503050406030204" pitchFamily="18" charset="0"/>
                    <a:cs typeface="Arial Unicode MS" panose="020B0604020202020204" pitchFamily="34" charset="-128"/>
                  </a:rPr>
                  <a:t>w</a:t>
                </a:r>
                <a:r>
                  <a:rPr lang="en-US" sz="1400" baseline="-25000" err="1">
                    <a:solidFill>
                      <a:schemeClr val="tx1"/>
                    </a:solidFill>
                    <a:ea typeface="Cambria Math" panose="02040503050406030204" pitchFamily="18" charset="0"/>
                    <a:cs typeface="Arial Unicode MS" panose="020B0604020202020204" pitchFamily="34" charset="-128"/>
                  </a:rPr>
                  <a:t>k</a:t>
                </a:r>
                <a:r>
                  <a:rPr lang="en-US" sz="1400">
                    <a:solidFill>
                      <a:schemeClr val="tx1"/>
                    </a:solidFill>
                    <a:ea typeface="Cambria Math" panose="02040503050406030204" pitchFamily="18" charset="0"/>
                    <a:cs typeface="Arial Unicode MS" panose="020B0604020202020204" pitchFamily="34" charset="-128"/>
                  </a:rPr>
                  <a:t> = (</a:t>
                </a:r>
                <a:r>
                  <a:rPr lang="en-US" sz="1400" err="1">
                    <a:solidFill>
                      <a:schemeClr val="tx1"/>
                    </a:solidFill>
                    <a:ea typeface="Cambria Math" panose="02040503050406030204" pitchFamily="18" charset="0"/>
                    <a:cs typeface="Arial Unicode MS" panose="020B0604020202020204" pitchFamily="34" charset="-128"/>
                  </a:rPr>
                  <a:t>i</a:t>
                </a:r>
                <a:r>
                  <a:rPr lang="en-US" sz="1400">
                    <a:solidFill>
                      <a:schemeClr val="tx1"/>
                    </a:solidFill>
                    <a:ea typeface="Cambria Math" panose="02040503050406030204" pitchFamily="18" charset="0"/>
                    <a:cs typeface="Arial Unicode MS" panose="020B0604020202020204" pitchFamily="34" charset="-128"/>
                  </a:rPr>
                  <a:t>, j), w</a:t>
                </a:r>
                <a:r>
                  <a:rPr lang="en-US" sz="1400" baseline="-25000">
                    <a:solidFill>
                      <a:schemeClr val="tx1"/>
                    </a:solidFill>
                    <a:ea typeface="Cambria Math" panose="02040503050406030204" pitchFamily="18" charset="0"/>
                    <a:cs typeface="Arial Unicode MS" panose="020B0604020202020204" pitchFamily="34" charset="-128"/>
                  </a:rPr>
                  <a:t>k+1</a:t>
                </a:r>
                <a:r>
                  <a:rPr lang="en-US" sz="1400">
                    <a:solidFill>
                      <a:schemeClr val="tx1"/>
                    </a:solidFill>
                    <a:ea typeface="Cambria Math" panose="02040503050406030204" pitchFamily="18" charset="0"/>
                    <a:cs typeface="Arial Unicode MS" panose="020B0604020202020204" pitchFamily="34" charset="-128"/>
                  </a:rPr>
                  <a:t> = (</a:t>
                </a:r>
                <a:r>
                  <a:rPr lang="en-US" sz="1400" err="1">
                    <a:solidFill>
                      <a:schemeClr val="tx1"/>
                    </a:solidFill>
                    <a:ea typeface="Cambria Math" panose="02040503050406030204" pitchFamily="18" charset="0"/>
                    <a:cs typeface="Arial Unicode MS" panose="020B0604020202020204" pitchFamily="34" charset="-128"/>
                  </a:rPr>
                  <a:t>i</a:t>
                </a:r>
                <a:r>
                  <a:rPr lang="en-US" sz="1400">
                    <a:solidFill>
                      <a:schemeClr val="tx1"/>
                    </a:solidFill>
                    <a:ea typeface="Cambria Math" panose="02040503050406030204" pitchFamily="18" charset="0"/>
                    <a:cs typeface="Arial Unicode MS" panose="020B0604020202020204" pitchFamily="34" charset="-128"/>
                  </a:rPr>
                  <a:t>’, j’)    </a:t>
                </a:r>
                <a:r>
                  <a:rPr lang="en-US" sz="1400" err="1">
                    <a:solidFill>
                      <a:schemeClr val="tx1"/>
                    </a:solidFill>
                    <a:ea typeface="Cambria Math" panose="02040503050406030204" pitchFamily="18" charset="0"/>
                    <a:cs typeface="Arial Unicode MS" panose="020B0604020202020204" pitchFamily="34" charset="-128"/>
                  </a:rPr>
                  <a:t>i</a:t>
                </a:r>
                <a:r>
                  <a:rPr lang="en-US" sz="1400"/>
                  <a:t> ≤ </a:t>
                </a:r>
                <a:r>
                  <a:rPr lang="en-US" sz="1400" err="1"/>
                  <a:t>i</a:t>
                </a:r>
                <a:r>
                  <a:rPr lang="en-US" sz="1400"/>
                  <a:t>’ ≤ i+1, j ≤ j ≤ j+1</a:t>
                </a:r>
                <a:r>
                  <a:rPr lang="en-US" sz="1400">
                    <a:solidFill>
                      <a:schemeClr val="tx1"/>
                    </a:solidFill>
                    <a:ea typeface="Cambria Math" panose="02040503050406030204" pitchFamily="18" charset="0"/>
                    <a:cs typeface="Arial Unicode MS" panose="020B0604020202020204" pitchFamily="34" charset="-128"/>
                  </a:rPr>
                  <a:t> (Go upwards, right or diagonal)</a:t>
                </a:r>
                <a:endParaRPr lang="en-GB" sz="1600" i="1"/>
              </a:p>
              <a:p>
                <a:r>
                  <a:rPr lang="en-GB" sz="1600"/>
                  <a:t>Backtracking &amp; Greedy Search (Minimize Distance)</a:t>
                </a:r>
                <a:endParaRPr lang="en-US" sz="1600">
                  <a:solidFill>
                    <a:schemeClr val="tx1"/>
                  </a:solidFill>
                  <a:ea typeface="Cambria Math" panose="02040503050406030204" pitchFamily="18" charset="0"/>
                  <a:cs typeface="Arial Unicode MS" panose="020B0604020202020204" pitchFamily="34" charset="-128"/>
                </a:endParaRPr>
              </a:p>
              <a:p>
                <a14:m>
                  <m:oMath xmlns:m="http://schemas.openxmlformats.org/officeDocument/2006/math">
                    <m:r>
                      <a:rPr lang="en-GB" sz="1600" i="1">
                        <a:latin typeface="Cambria Math" panose="02040503050406030204" pitchFamily="18" charset="0"/>
                      </a:rPr>
                      <m:t>𝐷𝑖𝑠𝑡</m:t>
                    </m:r>
                    <m:d>
                      <m:dPr>
                        <m:ctrlPr>
                          <a:rPr lang="en-HK" sz="1600" i="1">
                            <a:latin typeface="Cambria Math" panose="02040503050406030204" pitchFamily="18" charset="0"/>
                          </a:rPr>
                        </m:ctrlPr>
                      </m:dPr>
                      <m:e>
                        <m:r>
                          <a:rPr lang="en-GB" sz="1600" i="1">
                            <a:latin typeface="Cambria Math" panose="02040503050406030204" pitchFamily="18" charset="0"/>
                          </a:rPr>
                          <m:t>𝑊</m:t>
                        </m:r>
                      </m:e>
                    </m:d>
                    <m:r>
                      <a:rPr lang="en-GB" sz="1600" i="1">
                        <a:latin typeface="Cambria Math" panose="02040503050406030204" pitchFamily="18" charset="0"/>
                      </a:rPr>
                      <m:t>= </m:t>
                    </m:r>
                    <m:nary>
                      <m:naryPr>
                        <m:chr m:val="∑"/>
                        <m:limLoc m:val="undOvr"/>
                        <m:ctrlPr>
                          <a:rPr lang="en-HK" sz="1600" i="1">
                            <a:latin typeface="Cambria Math" panose="02040503050406030204" pitchFamily="18" charset="0"/>
                          </a:rPr>
                        </m:ctrlPr>
                      </m:naryPr>
                      <m:sub>
                        <m:r>
                          <a:rPr lang="en-GB" sz="1600" i="1">
                            <a:latin typeface="Cambria Math" panose="02040503050406030204" pitchFamily="18" charset="0"/>
                          </a:rPr>
                          <m:t>𝑘</m:t>
                        </m:r>
                        <m:r>
                          <a:rPr lang="en-GB" sz="1600" i="1">
                            <a:latin typeface="Cambria Math" panose="02040503050406030204" pitchFamily="18" charset="0"/>
                          </a:rPr>
                          <m:t>=1</m:t>
                        </m:r>
                      </m:sub>
                      <m:sup>
                        <m:r>
                          <a:rPr lang="en-GB" sz="1600" i="1">
                            <a:latin typeface="Cambria Math" panose="02040503050406030204" pitchFamily="18" charset="0"/>
                          </a:rPr>
                          <m:t>𝑘</m:t>
                        </m:r>
                        <m:r>
                          <a:rPr lang="en-GB" sz="1600" i="1">
                            <a:latin typeface="Cambria Math" panose="02040503050406030204" pitchFamily="18" charset="0"/>
                          </a:rPr>
                          <m:t>=</m:t>
                        </m:r>
                        <m:r>
                          <a:rPr lang="en-US" sz="1600" i="1">
                            <a:latin typeface="Cambria Math" panose="02040503050406030204" pitchFamily="18" charset="0"/>
                          </a:rPr>
                          <m:t>𝐿</m:t>
                        </m:r>
                      </m:sup>
                      <m:e>
                        <m:r>
                          <a:rPr lang="en-GB" sz="1600" i="1">
                            <a:latin typeface="Cambria Math" panose="02040503050406030204" pitchFamily="18" charset="0"/>
                          </a:rPr>
                          <m:t>𝐷𝑖𝑠𝑡</m:t>
                        </m:r>
                        <m:r>
                          <a:rPr lang="en-GB" sz="1600" i="1">
                            <a:latin typeface="Cambria Math" panose="02040503050406030204" pitchFamily="18" charset="0"/>
                          </a:rPr>
                          <m:t>(</m:t>
                        </m:r>
                        <m:sSub>
                          <m:sSubPr>
                            <m:ctrlPr>
                              <a:rPr lang="en-HK" sz="1600" i="1">
                                <a:latin typeface="Cambria Math" panose="02040503050406030204" pitchFamily="18" charset="0"/>
                              </a:rPr>
                            </m:ctrlPr>
                          </m:sSubPr>
                          <m:e>
                            <m:r>
                              <a:rPr lang="en-GB" sz="1600" i="1">
                                <a:latin typeface="Cambria Math" panose="02040503050406030204" pitchFamily="18" charset="0"/>
                              </a:rPr>
                              <m:t>𝑤</m:t>
                            </m:r>
                          </m:e>
                          <m:sub>
                            <m:r>
                              <a:rPr lang="en-GB" sz="1600" i="1">
                                <a:latin typeface="Cambria Math" panose="02040503050406030204" pitchFamily="18" charset="0"/>
                              </a:rPr>
                              <m:t>𝑘𝑖</m:t>
                            </m:r>
                          </m:sub>
                        </m:sSub>
                        <m:r>
                          <a:rPr lang="en-GB" sz="1600" i="1">
                            <a:latin typeface="Cambria Math" panose="02040503050406030204" pitchFamily="18" charset="0"/>
                          </a:rPr>
                          <m:t>,</m:t>
                        </m:r>
                        <m:sSub>
                          <m:sSubPr>
                            <m:ctrlPr>
                              <a:rPr lang="en-HK" sz="1600" i="1">
                                <a:latin typeface="Cambria Math" panose="02040503050406030204" pitchFamily="18" charset="0"/>
                              </a:rPr>
                            </m:ctrlPr>
                          </m:sSubPr>
                          <m:e>
                            <m:r>
                              <a:rPr lang="en-GB" sz="1600" i="1">
                                <a:latin typeface="Cambria Math" panose="02040503050406030204" pitchFamily="18" charset="0"/>
                              </a:rPr>
                              <m:t>𝑤</m:t>
                            </m:r>
                          </m:e>
                          <m:sub>
                            <m:r>
                              <a:rPr lang="en-GB" sz="1600" i="1">
                                <a:latin typeface="Cambria Math" panose="02040503050406030204" pitchFamily="18" charset="0"/>
                              </a:rPr>
                              <m:t>𝑘𝑗</m:t>
                            </m:r>
                          </m:sub>
                        </m:sSub>
                        <m:r>
                          <a:rPr lang="en-GB" sz="1600" i="1">
                            <a:latin typeface="Cambria Math" panose="02040503050406030204" pitchFamily="18" charset="0"/>
                          </a:rPr>
                          <m:t>)</m:t>
                        </m:r>
                      </m:e>
                    </m:nary>
                  </m:oMath>
                </a14:m>
                <a:endParaRPr lang="en-GB" sz="1600"/>
              </a:p>
            </p:txBody>
          </p:sp>
        </mc:Choice>
        <mc:Fallback xmlns="">
          <p:sp>
            <p:nvSpPr>
              <p:cNvPr id="3" name="Content Placeholder 2">
                <a:extLst>
                  <a:ext uri="{FF2B5EF4-FFF2-40B4-BE49-F238E27FC236}">
                    <a16:creationId xmlns:a16="http://schemas.microsoft.com/office/drawing/2014/main" id="{59EACE19-B188-A846-BE5B-DCED34D1922F}"/>
                  </a:ext>
                </a:extLst>
              </p:cNvPr>
              <p:cNvSpPr>
                <a:spLocks noGrp="1" noRot="1" noChangeAspect="1" noMove="1" noResize="1" noEditPoints="1" noAdjustHandles="1" noChangeArrowheads="1" noChangeShapeType="1" noTextEdit="1"/>
              </p:cNvSpPr>
              <p:nvPr>
                <p:ph idx="1"/>
              </p:nvPr>
            </p:nvSpPr>
            <p:spPr>
              <a:blipFill>
                <a:blip r:embed="rId2"/>
                <a:stretch>
                  <a:fillRect l="-323" t="-84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026102C-CCAE-9A41-90BE-6FC59F7AE14B}"/>
              </a:ext>
            </a:extLst>
          </p:cNvPr>
          <p:cNvSpPr>
            <a:spLocks noGrp="1"/>
          </p:cNvSpPr>
          <p:nvPr>
            <p:ph type="sldNum" sz="quarter" idx="12"/>
          </p:nvPr>
        </p:nvSpPr>
        <p:spPr/>
        <p:txBody>
          <a:bodyPr/>
          <a:lstStyle/>
          <a:p>
            <a:r>
              <a:rPr lang="en-HK"/>
              <a:t>Page </a:t>
            </a:r>
            <a:fld id="{47042922-AAB2-A244-BC71-72150ED145DC}" type="slidenum">
              <a:rPr lang="en-HK" smtClean="0"/>
              <a:pPr/>
              <a:t>46</a:t>
            </a:fld>
            <a:endParaRPr lang="en-HK"/>
          </a:p>
        </p:txBody>
      </p:sp>
      <p:graphicFrame>
        <p:nvGraphicFramePr>
          <p:cNvPr id="6" name="Table 5">
            <a:extLst>
              <a:ext uri="{FF2B5EF4-FFF2-40B4-BE49-F238E27FC236}">
                <a16:creationId xmlns:a16="http://schemas.microsoft.com/office/drawing/2014/main" id="{8E9D2ACC-A4E6-3349-B05E-C85210784D50}"/>
              </a:ext>
            </a:extLst>
          </p:cNvPr>
          <p:cNvGraphicFramePr>
            <a:graphicFrameLocks noGrp="1"/>
          </p:cNvGraphicFramePr>
          <p:nvPr>
            <p:extLst>
              <p:ext uri="{D42A27DB-BD31-4B8C-83A1-F6EECF244321}">
                <p14:modId xmlns:p14="http://schemas.microsoft.com/office/powerpoint/2010/main" val="694145598"/>
              </p:ext>
            </p:extLst>
          </p:nvPr>
        </p:nvGraphicFramePr>
        <p:xfrm>
          <a:off x="2851954" y="3662945"/>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n</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j</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endParaRPr lang="en-US" sz="1400" b="0" i="0" u="none" strike="noStrike">
                        <a:solidFill>
                          <a:srgbClr val="000000"/>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err="1">
                          <a:solidFill>
                            <a:schemeClr val="accent1"/>
                          </a:solidFill>
                          <a:effectLst/>
                          <a:latin typeface="Arial" panose="020B0604020202020204" pitchFamily="34" charset="0"/>
                        </a:rPr>
                        <a:t>i</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i="0" u="none" strike="noStrike">
                          <a:solidFill>
                            <a:schemeClr val="accent1"/>
                          </a:solidFill>
                          <a:effectLst/>
                          <a:latin typeface="Arial" panose="020B0604020202020204" pitchFamily="34" charset="0"/>
                        </a:rPr>
                        <a:t>.</a:t>
                      </a: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m</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Tree>
    <p:extLst>
      <p:ext uri="{BB962C8B-B14F-4D97-AF65-F5344CB8AC3E}">
        <p14:creationId xmlns:p14="http://schemas.microsoft.com/office/powerpoint/2010/main" val="10164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4ACC-36D0-454D-8428-ACE9E2D70E10}"/>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9F1F5-1299-574E-BCCB-A393018ADDE5}"/>
                  </a:ext>
                </a:extLst>
              </p:cNvPr>
              <p:cNvSpPr>
                <a:spLocks noGrp="1"/>
              </p:cNvSpPr>
              <p:nvPr>
                <p:ph idx="1"/>
              </p:nvPr>
            </p:nvSpPr>
            <p:spPr/>
            <p:txBody>
              <a:bodyPr>
                <a:normAutofit/>
              </a:bodyPr>
              <a:lstStyle/>
              <a:p>
                <a:r>
                  <a:rPr lang="en-US" sz="2000"/>
                  <a:t>Step 2: Construct Warp Path W (w</a:t>
                </a:r>
                <a:r>
                  <a:rPr lang="en-US" sz="2000" baseline="-25000"/>
                  <a:t>1</a:t>
                </a:r>
                <a:r>
                  <a:rPr lang="en-US" sz="2000"/>
                  <a:t>, w</a:t>
                </a:r>
                <a:r>
                  <a:rPr lang="en-US" sz="2000" baseline="-25000"/>
                  <a:t>2</a:t>
                </a:r>
                <a:r>
                  <a:rPr lang="en-US" sz="2000"/>
                  <a:t>, …, </a:t>
                </a:r>
                <a:r>
                  <a:rPr lang="en-US" sz="2000" err="1"/>
                  <a:t>w</a:t>
                </a:r>
                <a:r>
                  <a:rPr lang="en-US" sz="2000" baseline="-25000" err="1"/>
                  <a:t>k</a:t>
                </a:r>
                <a:r>
                  <a:rPr lang="en-US" sz="2000"/>
                  <a:t>) </a:t>
                </a:r>
                <a:endParaRPr lang="en-GB" sz="2000" i="1"/>
              </a:p>
              <a:p>
                <a:r>
                  <a:rPr lang="en-US" sz="2000">
                    <a:solidFill>
                      <a:schemeClr val="accent1"/>
                    </a:solidFill>
                    <a:ea typeface="Cambria Math" panose="02040503050406030204" pitchFamily="18" charset="0"/>
                    <a:cs typeface="Arial Unicode MS" panose="020B0604020202020204" pitchFamily="34" charset="-128"/>
                  </a:rPr>
                  <a:t>X = [1, 2, 4, 3, 5, 3, 2, 3, 2, 5]</a:t>
                </a:r>
                <a:r>
                  <a:rPr lang="en-US" sz="2000">
                    <a:solidFill>
                      <a:schemeClr val="tx1"/>
                    </a:solidFill>
                    <a:ea typeface="Cambria Math" panose="02040503050406030204" pitchFamily="18" charset="0"/>
                    <a:cs typeface="Arial Unicode MS" panose="020B0604020202020204" pitchFamily="34" charset="-128"/>
                  </a:rPr>
                  <a:t> &amp; </a:t>
                </a:r>
                <a:r>
                  <a:rPr lang="en-US" sz="2000">
                    <a:solidFill>
                      <a:srgbClr val="0000FF"/>
                    </a:solidFill>
                    <a:ea typeface="Cambria Math" panose="02040503050406030204" pitchFamily="18" charset="0"/>
                    <a:cs typeface="Arial Unicode MS" panose="020B0604020202020204" pitchFamily="34" charset="-128"/>
                  </a:rPr>
                  <a:t>Y = [1</a:t>
                </a:r>
                <a:r>
                  <a:rPr lang="en-US" sz="2000">
                    <a:solidFill>
                      <a:srgbClr val="0000FF"/>
                    </a:solidFill>
                    <a:ea typeface="Cambria Math" panose="02040503050406030204" pitchFamily="18" charset="0"/>
                  </a:rPr>
                  <a:t>, 1, 2, 4, 3, 5, 3, 2, 3, 2</a:t>
                </a:r>
                <a:r>
                  <a:rPr lang="en-US" sz="2000">
                    <a:solidFill>
                      <a:srgbClr val="0000FF"/>
                    </a:solidFill>
                    <a:ea typeface="Cambria Math" panose="02040503050406030204" pitchFamily="18" charset="0"/>
                    <a:cs typeface="Arial Unicode MS" panose="020B0604020202020204" pitchFamily="34" charset="-128"/>
                  </a:rPr>
                  <a:t>]</a:t>
                </a:r>
              </a:p>
              <a:p>
                <a:r>
                  <a:rPr lang="en-GB" sz="2000"/>
                  <a:t>Backtracking &amp; Greedy Search (Minimize Distance)</a:t>
                </a:r>
              </a:p>
              <a:p>
                <a14:m>
                  <m:oMath xmlns:m="http://schemas.openxmlformats.org/officeDocument/2006/math">
                    <m:r>
                      <a:rPr lang="en-GB" sz="2000" i="1">
                        <a:latin typeface="Cambria Math" panose="02040503050406030204" pitchFamily="18" charset="0"/>
                      </a:rPr>
                      <m:t>𝐷𝑖𝑠𝑡</m:t>
                    </m:r>
                    <m:d>
                      <m:dPr>
                        <m:ctrlPr>
                          <a:rPr lang="en-HK" sz="2000" i="1">
                            <a:latin typeface="Cambria Math" panose="02040503050406030204" pitchFamily="18" charset="0"/>
                          </a:rPr>
                        </m:ctrlPr>
                      </m:dPr>
                      <m:e>
                        <m:r>
                          <a:rPr lang="en-GB" sz="2000" i="1">
                            <a:latin typeface="Cambria Math" panose="02040503050406030204" pitchFamily="18" charset="0"/>
                          </a:rPr>
                          <m:t>𝑊</m:t>
                        </m:r>
                      </m:e>
                    </m:d>
                    <m:r>
                      <a:rPr lang="en-GB" sz="2000" i="1">
                        <a:latin typeface="Cambria Math" panose="02040503050406030204" pitchFamily="18" charset="0"/>
                      </a:rPr>
                      <m:t>= </m:t>
                    </m:r>
                    <m:nary>
                      <m:naryPr>
                        <m:chr m:val="∑"/>
                        <m:limLoc m:val="undOvr"/>
                        <m:ctrlPr>
                          <a:rPr lang="en-HK" sz="2000" i="1">
                            <a:latin typeface="Cambria Math" panose="02040503050406030204" pitchFamily="18" charset="0"/>
                          </a:rPr>
                        </m:ctrlPr>
                      </m:naryPr>
                      <m:sub>
                        <m:r>
                          <a:rPr lang="en-GB" sz="2000" i="1">
                            <a:latin typeface="Cambria Math" panose="02040503050406030204" pitchFamily="18" charset="0"/>
                          </a:rPr>
                          <m:t>𝑘</m:t>
                        </m:r>
                        <m:r>
                          <a:rPr lang="en-GB" sz="2000" i="1">
                            <a:latin typeface="Cambria Math" panose="02040503050406030204" pitchFamily="18" charset="0"/>
                          </a:rPr>
                          <m:t>=1</m:t>
                        </m:r>
                      </m:sub>
                      <m:sup>
                        <m:r>
                          <a:rPr lang="en-GB" sz="2000" i="1">
                            <a:latin typeface="Cambria Math" panose="02040503050406030204" pitchFamily="18" charset="0"/>
                          </a:rPr>
                          <m:t>𝑘</m:t>
                        </m:r>
                        <m:r>
                          <a:rPr lang="en-GB" sz="2000" i="1">
                            <a:latin typeface="Cambria Math" panose="02040503050406030204" pitchFamily="18" charset="0"/>
                          </a:rPr>
                          <m:t>=</m:t>
                        </m:r>
                        <m:r>
                          <a:rPr lang="en-US" sz="2000" i="1">
                            <a:latin typeface="Cambria Math" panose="02040503050406030204" pitchFamily="18" charset="0"/>
                          </a:rPr>
                          <m:t>𝐿</m:t>
                        </m:r>
                      </m:sup>
                      <m:e>
                        <m:r>
                          <a:rPr lang="en-GB" sz="2000" i="1">
                            <a:latin typeface="Cambria Math" panose="02040503050406030204" pitchFamily="18" charset="0"/>
                          </a:rPr>
                          <m:t>𝐷𝑖𝑠𝑡</m:t>
                        </m:r>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𝑘𝑖</m:t>
                            </m:r>
                          </m:sub>
                        </m:sSub>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𝑘𝑗</m:t>
                            </m:r>
                          </m:sub>
                        </m:sSub>
                        <m:r>
                          <a:rPr lang="en-GB" sz="2000" i="1">
                            <a:latin typeface="Cambria Math" panose="02040503050406030204" pitchFamily="18" charset="0"/>
                          </a:rPr>
                          <m:t>)</m:t>
                        </m:r>
                      </m:e>
                    </m:nary>
                  </m:oMath>
                </a14:m>
                <a:endParaRPr lang="en-US" sz="2000"/>
              </a:p>
            </p:txBody>
          </p:sp>
        </mc:Choice>
        <mc:Fallback xmlns="">
          <p:sp>
            <p:nvSpPr>
              <p:cNvPr id="3" name="Content Placeholder 2">
                <a:extLst>
                  <a:ext uri="{FF2B5EF4-FFF2-40B4-BE49-F238E27FC236}">
                    <a16:creationId xmlns:a16="http://schemas.microsoft.com/office/drawing/2014/main" id="{15B9F1F5-1299-574E-BCCB-A393018ADDE5}"/>
                  </a:ext>
                </a:extLst>
              </p:cNvPr>
              <p:cNvSpPr>
                <a:spLocks noGrp="1" noRot="1" noChangeAspect="1" noMove="1" noResize="1" noEditPoints="1" noAdjustHandles="1" noChangeArrowheads="1" noChangeShapeType="1" noTextEdit="1"/>
              </p:cNvSpPr>
              <p:nvPr>
                <p:ph idx="1"/>
              </p:nvPr>
            </p:nvSpPr>
            <p:spPr>
              <a:blipFill>
                <a:blip r:embed="rId2"/>
                <a:stretch>
                  <a:fillRect l="-727" t="-12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DAA9551-DC48-654D-8FEB-46667204B739}"/>
              </a:ext>
            </a:extLst>
          </p:cNvPr>
          <p:cNvPicPr>
            <a:picLocks noChangeAspect="1"/>
          </p:cNvPicPr>
          <p:nvPr/>
        </p:nvPicPr>
        <p:blipFill>
          <a:blip r:embed="rId3"/>
          <a:stretch>
            <a:fillRect/>
          </a:stretch>
        </p:blipFill>
        <p:spPr>
          <a:xfrm>
            <a:off x="800100" y="3228474"/>
            <a:ext cx="3867264" cy="2489454"/>
          </a:xfrm>
          <a:prstGeom prst="rect">
            <a:avLst/>
          </a:prstGeom>
        </p:spPr>
      </p:pic>
      <p:sp>
        <p:nvSpPr>
          <p:cNvPr id="4" name="Slide Number Placeholder 3">
            <a:extLst>
              <a:ext uri="{FF2B5EF4-FFF2-40B4-BE49-F238E27FC236}">
                <a16:creationId xmlns:a16="http://schemas.microsoft.com/office/drawing/2014/main" id="{296CFD9E-AC92-6141-970E-8FB44050B9FE}"/>
              </a:ext>
            </a:extLst>
          </p:cNvPr>
          <p:cNvSpPr>
            <a:spLocks noGrp="1"/>
          </p:cNvSpPr>
          <p:nvPr>
            <p:ph type="sldNum" sz="quarter" idx="12"/>
          </p:nvPr>
        </p:nvSpPr>
        <p:spPr/>
        <p:txBody>
          <a:bodyPr/>
          <a:lstStyle/>
          <a:p>
            <a:r>
              <a:rPr lang="en-HK"/>
              <a:t>Page </a:t>
            </a:r>
            <a:fld id="{47042922-AAB2-A244-BC71-72150ED145DC}" type="slidenum">
              <a:rPr lang="en-HK" smtClean="0"/>
              <a:pPr/>
              <a:t>47</a:t>
            </a:fld>
            <a:endParaRPr lang="en-HK"/>
          </a:p>
        </p:txBody>
      </p:sp>
      <p:graphicFrame>
        <p:nvGraphicFramePr>
          <p:cNvPr id="10" name="Table 9">
            <a:extLst>
              <a:ext uri="{FF2B5EF4-FFF2-40B4-BE49-F238E27FC236}">
                <a16:creationId xmlns:a16="http://schemas.microsoft.com/office/drawing/2014/main" id="{66CC5D4A-A686-AC48-8357-A16569E53236}"/>
              </a:ext>
            </a:extLst>
          </p:cNvPr>
          <p:cNvGraphicFramePr>
            <a:graphicFrameLocks noGrp="1"/>
          </p:cNvGraphicFramePr>
          <p:nvPr>
            <p:extLst>
              <p:ext uri="{D42A27DB-BD31-4B8C-83A1-F6EECF244321}">
                <p14:modId xmlns:p14="http://schemas.microsoft.com/office/powerpoint/2010/main" val="435676061"/>
              </p:ext>
            </p:extLst>
          </p:nvPr>
        </p:nvGraphicFramePr>
        <p:xfrm>
          <a:off x="4703400" y="3228474"/>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Tree>
    <p:extLst>
      <p:ext uri="{BB962C8B-B14F-4D97-AF65-F5344CB8AC3E}">
        <p14:creationId xmlns:p14="http://schemas.microsoft.com/office/powerpoint/2010/main" val="11333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4ACC-36D0-454D-8428-ACE9E2D70E10}"/>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9F1F5-1299-574E-BCCB-A393018ADDE5}"/>
                  </a:ext>
                </a:extLst>
              </p:cNvPr>
              <p:cNvSpPr>
                <a:spLocks noGrp="1"/>
              </p:cNvSpPr>
              <p:nvPr>
                <p:ph idx="1"/>
              </p:nvPr>
            </p:nvSpPr>
            <p:spPr/>
            <p:txBody>
              <a:bodyPr>
                <a:normAutofit/>
              </a:bodyPr>
              <a:lstStyle/>
              <a:p>
                <a:r>
                  <a:rPr lang="en-US" sz="2000"/>
                  <a:t>Step 2: Construct Warp Path W (w</a:t>
                </a:r>
                <a:r>
                  <a:rPr lang="en-US" sz="2000" baseline="-25000"/>
                  <a:t>1</a:t>
                </a:r>
                <a:r>
                  <a:rPr lang="en-US" sz="2000"/>
                  <a:t>, w</a:t>
                </a:r>
                <a:r>
                  <a:rPr lang="en-US" sz="2000" baseline="-25000"/>
                  <a:t>2</a:t>
                </a:r>
                <a:r>
                  <a:rPr lang="en-US" sz="2000"/>
                  <a:t>, …, </a:t>
                </a:r>
                <a:r>
                  <a:rPr lang="en-US" sz="2000" err="1"/>
                  <a:t>w</a:t>
                </a:r>
                <a:r>
                  <a:rPr lang="en-US" sz="2000" baseline="-25000" err="1"/>
                  <a:t>k</a:t>
                </a:r>
                <a:r>
                  <a:rPr lang="en-US" sz="2000"/>
                  <a:t>) </a:t>
                </a:r>
                <a:endParaRPr lang="en-US" sz="2000" i="1">
                  <a:latin typeface="Cambria Math" panose="02040503050406030204" pitchFamily="18" charset="0"/>
                </a:endParaRPr>
              </a:p>
              <a:p>
                <a:r>
                  <a:rPr lang="en-US" sz="2000">
                    <a:solidFill>
                      <a:schemeClr val="accent1"/>
                    </a:solidFill>
                    <a:ea typeface="Cambria Math" panose="02040503050406030204" pitchFamily="18" charset="0"/>
                    <a:cs typeface="Arial Unicode MS" panose="020B0604020202020204" pitchFamily="34" charset="-128"/>
                  </a:rPr>
                  <a:t>X = [1, 2, 4, 3, 5, 3, 2, 3, 2, 5]</a:t>
                </a:r>
                <a:r>
                  <a:rPr lang="en-US" sz="2000">
                    <a:solidFill>
                      <a:schemeClr val="tx1"/>
                    </a:solidFill>
                    <a:ea typeface="Cambria Math" panose="02040503050406030204" pitchFamily="18" charset="0"/>
                    <a:cs typeface="Arial Unicode MS" panose="020B0604020202020204" pitchFamily="34" charset="-128"/>
                  </a:rPr>
                  <a:t> &amp; </a:t>
                </a:r>
                <a:r>
                  <a:rPr lang="en-US" sz="2000">
                    <a:solidFill>
                      <a:srgbClr val="0000FF"/>
                    </a:solidFill>
                    <a:ea typeface="Cambria Math" panose="02040503050406030204" pitchFamily="18" charset="0"/>
                    <a:cs typeface="Arial Unicode MS" panose="020B0604020202020204" pitchFamily="34" charset="-128"/>
                  </a:rPr>
                  <a:t>Y = [1</a:t>
                </a:r>
                <a:r>
                  <a:rPr lang="en-US" sz="2000">
                    <a:solidFill>
                      <a:srgbClr val="0000FF"/>
                    </a:solidFill>
                    <a:ea typeface="Cambria Math" panose="02040503050406030204" pitchFamily="18" charset="0"/>
                  </a:rPr>
                  <a:t>, 1, 2, 4, 3, 5, 3, 2, 3, 2</a:t>
                </a:r>
                <a:r>
                  <a:rPr lang="en-US" sz="2000">
                    <a:solidFill>
                      <a:srgbClr val="0000FF"/>
                    </a:solidFill>
                    <a:ea typeface="Cambria Math" panose="02040503050406030204" pitchFamily="18" charset="0"/>
                    <a:cs typeface="Arial Unicode MS" panose="020B0604020202020204" pitchFamily="34" charset="-128"/>
                  </a:rPr>
                  <a:t>]</a:t>
                </a:r>
              </a:p>
              <a:p>
                <a:r>
                  <a:rPr lang="en-GB" sz="2000"/>
                  <a:t>Backtracking &amp; Greedy Search (Minimize Distance)</a:t>
                </a:r>
              </a:p>
              <a:p>
                <a14:m>
                  <m:oMath xmlns:m="http://schemas.openxmlformats.org/officeDocument/2006/math">
                    <m:r>
                      <a:rPr lang="en-GB" sz="2000" i="1">
                        <a:latin typeface="Cambria Math" panose="02040503050406030204" pitchFamily="18" charset="0"/>
                      </a:rPr>
                      <m:t>𝐷𝑖𝑠𝑡</m:t>
                    </m:r>
                    <m:d>
                      <m:dPr>
                        <m:ctrlPr>
                          <a:rPr lang="en-HK" sz="2000" i="1">
                            <a:latin typeface="Cambria Math" panose="02040503050406030204" pitchFamily="18" charset="0"/>
                          </a:rPr>
                        </m:ctrlPr>
                      </m:dPr>
                      <m:e>
                        <m:r>
                          <a:rPr lang="en-GB" sz="2000" i="1">
                            <a:latin typeface="Cambria Math" panose="02040503050406030204" pitchFamily="18" charset="0"/>
                          </a:rPr>
                          <m:t>𝑊</m:t>
                        </m:r>
                      </m:e>
                    </m:d>
                    <m:r>
                      <a:rPr lang="en-GB" sz="2000" i="1">
                        <a:latin typeface="Cambria Math" panose="02040503050406030204" pitchFamily="18" charset="0"/>
                      </a:rPr>
                      <m:t>= </m:t>
                    </m:r>
                    <m:nary>
                      <m:naryPr>
                        <m:chr m:val="∑"/>
                        <m:limLoc m:val="undOvr"/>
                        <m:ctrlPr>
                          <a:rPr lang="en-HK" sz="2000" i="1">
                            <a:latin typeface="Cambria Math" panose="02040503050406030204" pitchFamily="18" charset="0"/>
                          </a:rPr>
                        </m:ctrlPr>
                      </m:naryPr>
                      <m:sub>
                        <m:r>
                          <a:rPr lang="en-GB" sz="2000" i="1">
                            <a:latin typeface="Cambria Math" panose="02040503050406030204" pitchFamily="18" charset="0"/>
                          </a:rPr>
                          <m:t>𝑘</m:t>
                        </m:r>
                        <m:r>
                          <a:rPr lang="en-GB" sz="2000" i="1">
                            <a:latin typeface="Cambria Math" panose="02040503050406030204" pitchFamily="18" charset="0"/>
                          </a:rPr>
                          <m:t>=1</m:t>
                        </m:r>
                      </m:sub>
                      <m:sup>
                        <m:r>
                          <a:rPr lang="en-GB" sz="2000" i="1">
                            <a:latin typeface="Cambria Math" panose="02040503050406030204" pitchFamily="18" charset="0"/>
                          </a:rPr>
                          <m:t>𝑘</m:t>
                        </m:r>
                        <m:r>
                          <a:rPr lang="en-GB" sz="2000" i="1">
                            <a:latin typeface="Cambria Math" panose="02040503050406030204" pitchFamily="18" charset="0"/>
                          </a:rPr>
                          <m:t>=</m:t>
                        </m:r>
                        <m:r>
                          <a:rPr lang="en-US" sz="2000" i="1">
                            <a:latin typeface="Cambria Math" panose="02040503050406030204" pitchFamily="18" charset="0"/>
                          </a:rPr>
                          <m:t>𝐿</m:t>
                        </m:r>
                      </m:sup>
                      <m:e>
                        <m:r>
                          <a:rPr lang="en-GB" sz="2000" i="1">
                            <a:latin typeface="Cambria Math" panose="02040503050406030204" pitchFamily="18" charset="0"/>
                          </a:rPr>
                          <m:t>𝐷𝑖𝑠𝑡</m:t>
                        </m:r>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𝑘𝑖</m:t>
                            </m:r>
                          </m:sub>
                        </m:sSub>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𝑘𝑗</m:t>
                            </m:r>
                          </m:sub>
                        </m:sSub>
                        <m:r>
                          <a:rPr lang="en-GB" sz="2000" i="1">
                            <a:latin typeface="Cambria Math" panose="02040503050406030204" pitchFamily="18" charset="0"/>
                          </a:rPr>
                          <m:t>)</m:t>
                        </m:r>
                      </m:e>
                    </m:nary>
                  </m:oMath>
                </a14:m>
                <a:endParaRPr lang="en-US" sz="2000"/>
              </a:p>
            </p:txBody>
          </p:sp>
        </mc:Choice>
        <mc:Fallback xmlns="">
          <p:sp>
            <p:nvSpPr>
              <p:cNvPr id="3" name="Content Placeholder 2">
                <a:extLst>
                  <a:ext uri="{FF2B5EF4-FFF2-40B4-BE49-F238E27FC236}">
                    <a16:creationId xmlns:a16="http://schemas.microsoft.com/office/drawing/2014/main" id="{15B9F1F5-1299-574E-BCCB-A393018ADDE5}"/>
                  </a:ext>
                </a:extLst>
              </p:cNvPr>
              <p:cNvSpPr>
                <a:spLocks noGrp="1" noRot="1" noChangeAspect="1" noMove="1" noResize="1" noEditPoints="1" noAdjustHandles="1" noChangeArrowheads="1" noChangeShapeType="1" noTextEdit="1"/>
              </p:cNvSpPr>
              <p:nvPr>
                <p:ph idx="1"/>
              </p:nvPr>
            </p:nvSpPr>
            <p:spPr>
              <a:blipFill>
                <a:blip r:embed="rId2"/>
                <a:stretch>
                  <a:fillRect l="-727" t="-12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DAA9551-DC48-654D-8FEB-46667204B739}"/>
              </a:ext>
            </a:extLst>
          </p:cNvPr>
          <p:cNvPicPr>
            <a:picLocks noChangeAspect="1"/>
          </p:cNvPicPr>
          <p:nvPr/>
        </p:nvPicPr>
        <p:blipFill>
          <a:blip r:embed="rId3"/>
          <a:stretch>
            <a:fillRect/>
          </a:stretch>
        </p:blipFill>
        <p:spPr>
          <a:xfrm>
            <a:off x="800100" y="3228474"/>
            <a:ext cx="3867264" cy="2489454"/>
          </a:xfrm>
          <a:prstGeom prst="rect">
            <a:avLst/>
          </a:prstGeom>
        </p:spPr>
      </p:pic>
      <p:sp>
        <p:nvSpPr>
          <p:cNvPr id="4" name="Slide Number Placeholder 3">
            <a:extLst>
              <a:ext uri="{FF2B5EF4-FFF2-40B4-BE49-F238E27FC236}">
                <a16:creationId xmlns:a16="http://schemas.microsoft.com/office/drawing/2014/main" id="{296CFD9E-AC92-6141-970E-8FB44050B9FE}"/>
              </a:ext>
            </a:extLst>
          </p:cNvPr>
          <p:cNvSpPr>
            <a:spLocks noGrp="1"/>
          </p:cNvSpPr>
          <p:nvPr>
            <p:ph type="sldNum" sz="quarter" idx="12"/>
          </p:nvPr>
        </p:nvSpPr>
        <p:spPr/>
        <p:txBody>
          <a:bodyPr/>
          <a:lstStyle/>
          <a:p>
            <a:r>
              <a:rPr lang="en-HK"/>
              <a:t>Page </a:t>
            </a:r>
            <a:fld id="{47042922-AAB2-A244-BC71-72150ED145DC}" type="slidenum">
              <a:rPr lang="en-HK" smtClean="0"/>
              <a:pPr/>
              <a:t>48</a:t>
            </a:fld>
            <a:endParaRPr lang="en-HK"/>
          </a:p>
        </p:txBody>
      </p:sp>
      <p:graphicFrame>
        <p:nvGraphicFramePr>
          <p:cNvPr id="10" name="Table 9">
            <a:extLst>
              <a:ext uri="{FF2B5EF4-FFF2-40B4-BE49-F238E27FC236}">
                <a16:creationId xmlns:a16="http://schemas.microsoft.com/office/drawing/2014/main" id="{66CC5D4A-A686-AC48-8357-A16569E53236}"/>
              </a:ext>
            </a:extLst>
          </p:cNvPr>
          <p:cNvGraphicFramePr>
            <a:graphicFrameLocks noGrp="1"/>
          </p:cNvGraphicFramePr>
          <p:nvPr>
            <p:extLst>
              <p:ext uri="{D42A27DB-BD31-4B8C-83A1-F6EECF244321}">
                <p14:modId xmlns:p14="http://schemas.microsoft.com/office/powerpoint/2010/main" val="3403727538"/>
              </p:ext>
            </p:extLst>
          </p:nvPr>
        </p:nvGraphicFramePr>
        <p:xfrm>
          <a:off x="4703400" y="3228474"/>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Tree>
    <p:extLst>
      <p:ext uri="{BB962C8B-B14F-4D97-AF65-F5344CB8AC3E}">
        <p14:creationId xmlns:p14="http://schemas.microsoft.com/office/powerpoint/2010/main" val="322065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4ACC-36D0-454D-8428-ACE9E2D70E10}"/>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9F1F5-1299-574E-BCCB-A393018ADDE5}"/>
                  </a:ext>
                </a:extLst>
              </p:cNvPr>
              <p:cNvSpPr>
                <a:spLocks noGrp="1"/>
              </p:cNvSpPr>
              <p:nvPr>
                <p:ph idx="1"/>
              </p:nvPr>
            </p:nvSpPr>
            <p:spPr/>
            <p:txBody>
              <a:bodyPr>
                <a:normAutofit/>
              </a:bodyPr>
              <a:lstStyle/>
              <a:p>
                <a:r>
                  <a:rPr lang="en-US" sz="2000"/>
                  <a:t>Step 2: Construct Warp Path W (w</a:t>
                </a:r>
                <a:r>
                  <a:rPr lang="en-US" sz="2000" baseline="-25000"/>
                  <a:t>1</a:t>
                </a:r>
                <a:r>
                  <a:rPr lang="en-US" sz="2000"/>
                  <a:t>, w</a:t>
                </a:r>
                <a:r>
                  <a:rPr lang="en-US" sz="2000" baseline="-25000"/>
                  <a:t>2</a:t>
                </a:r>
                <a:r>
                  <a:rPr lang="en-US" sz="2000"/>
                  <a:t>, …, </a:t>
                </a:r>
                <a:r>
                  <a:rPr lang="en-US" sz="2000" err="1"/>
                  <a:t>w</a:t>
                </a:r>
                <a:r>
                  <a:rPr lang="en-US" sz="2000" baseline="-25000" err="1"/>
                  <a:t>k</a:t>
                </a:r>
                <a:r>
                  <a:rPr lang="en-US" sz="2000"/>
                  <a:t>) </a:t>
                </a:r>
                <a:endParaRPr lang="en-GB" sz="2000" i="1"/>
              </a:p>
              <a:p>
                <a:r>
                  <a:rPr lang="en-US" sz="2000">
                    <a:solidFill>
                      <a:schemeClr val="accent1"/>
                    </a:solidFill>
                    <a:ea typeface="Cambria Math" panose="02040503050406030204" pitchFamily="18" charset="0"/>
                    <a:cs typeface="Arial Unicode MS" panose="020B0604020202020204" pitchFamily="34" charset="-128"/>
                  </a:rPr>
                  <a:t>X = [1, 2, 4, 3, 5, 3, 2, 3, 2, 5]</a:t>
                </a:r>
                <a:r>
                  <a:rPr lang="en-US" sz="2000">
                    <a:solidFill>
                      <a:schemeClr val="tx1"/>
                    </a:solidFill>
                    <a:ea typeface="Cambria Math" panose="02040503050406030204" pitchFamily="18" charset="0"/>
                    <a:cs typeface="Arial Unicode MS" panose="020B0604020202020204" pitchFamily="34" charset="-128"/>
                  </a:rPr>
                  <a:t> &amp; </a:t>
                </a:r>
                <a:r>
                  <a:rPr lang="en-US" sz="2000">
                    <a:solidFill>
                      <a:srgbClr val="0000FF"/>
                    </a:solidFill>
                    <a:ea typeface="Cambria Math" panose="02040503050406030204" pitchFamily="18" charset="0"/>
                    <a:cs typeface="Arial Unicode MS" panose="020B0604020202020204" pitchFamily="34" charset="-128"/>
                  </a:rPr>
                  <a:t>Y = [1</a:t>
                </a:r>
                <a:r>
                  <a:rPr lang="en-US" sz="2000">
                    <a:solidFill>
                      <a:srgbClr val="0000FF"/>
                    </a:solidFill>
                    <a:ea typeface="Cambria Math" panose="02040503050406030204" pitchFamily="18" charset="0"/>
                  </a:rPr>
                  <a:t>, 1, 2, 4, 3, 5, 3, 2, 3, 2</a:t>
                </a:r>
                <a:r>
                  <a:rPr lang="en-US" sz="2000">
                    <a:solidFill>
                      <a:srgbClr val="0000FF"/>
                    </a:solidFill>
                    <a:ea typeface="Cambria Math" panose="02040503050406030204" pitchFamily="18" charset="0"/>
                    <a:cs typeface="Arial Unicode MS" panose="020B0604020202020204" pitchFamily="34" charset="-128"/>
                  </a:rPr>
                  <a:t>]</a:t>
                </a:r>
              </a:p>
              <a:p>
                <a:r>
                  <a:rPr lang="en-GB" sz="2000"/>
                  <a:t>Backtracking &amp; Greedy Search (Minimize Distance)</a:t>
                </a:r>
              </a:p>
              <a:p>
                <a14:m>
                  <m:oMath xmlns:m="http://schemas.openxmlformats.org/officeDocument/2006/math">
                    <m:r>
                      <a:rPr lang="en-GB" sz="2000" i="1">
                        <a:latin typeface="Cambria Math" panose="02040503050406030204" pitchFamily="18" charset="0"/>
                      </a:rPr>
                      <m:t>𝐷𝑖𝑠𝑡</m:t>
                    </m:r>
                    <m:d>
                      <m:dPr>
                        <m:ctrlPr>
                          <a:rPr lang="en-HK" sz="2000" i="1">
                            <a:latin typeface="Cambria Math" panose="02040503050406030204" pitchFamily="18" charset="0"/>
                          </a:rPr>
                        </m:ctrlPr>
                      </m:dPr>
                      <m:e>
                        <m:r>
                          <a:rPr lang="en-GB" sz="2000" i="1">
                            <a:latin typeface="Cambria Math" panose="02040503050406030204" pitchFamily="18" charset="0"/>
                          </a:rPr>
                          <m:t>𝑊</m:t>
                        </m:r>
                      </m:e>
                    </m:d>
                    <m:r>
                      <a:rPr lang="en-GB" sz="2000" i="1">
                        <a:latin typeface="Cambria Math" panose="02040503050406030204" pitchFamily="18" charset="0"/>
                      </a:rPr>
                      <m:t>= </m:t>
                    </m:r>
                    <m:nary>
                      <m:naryPr>
                        <m:chr m:val="∑"/>
                        <m:limLoc m:val="undOvr"/>
                        <m:ctrlPr>
                          <a:rPr lang="en-HK" sz="2000" i="1">
                            <a:latin typeface="Cambria Math" panose="02040503050406030204" pitchFamily="18" charset="0"/>
                          </a:rPr>
                        </m:ctrlPr>
                      </m:naryPr>
                      <m:sub>
                        <m:r>
                          <a:rPr lang="en-GB" sz="2000" i="1">
                            <a:latin typeface="Cambria Math" panose="02040503050406030204" pitchFamily="18" charset="0"/>
                          </a:rPr>
                          <m:t>𝑘</m:t>
                        </m:r>
                        <m:r>
                          <a:rPr lang="en-GB" sz="2000" i="1">
                            <a:latin typeface="Cambria Math" panose="02040503050406030204" pitchFamily="18" charset="0"/>
                          </a:rPr>
                          <m:t>=1</m:t>
                        </m:r>
                      </m:sub>
                      <m:sup>
                        <m:r>
                          <a:rPr lang="en-GB" sz="2000" i="1">
                            <a:latin typeface="Cambria Math" panose="02040503050406030204" pitchFamily="18" charset="0"/>
                          </a:rPr>
                          <m:t>𝑘</m:t>
                        </m:r>
                        <m:r>
                          <a:rPr lang="en-GB" sz="2000" i="1">
                            <a:latin typeface="Cambria Math" panose="02040503050406030204" pitchFamily="18" charset="0"/>
                          </a:rPr>
                          <m:t>=</m:t>
                        </m:r>
                        <m:r>
                          <a:rPr lang="en-US" sz="2000" i="1">
                            <a:latin typeface="Cambria Math" panose="02040503050406030204" pitchFamily="18" charset="0"/>
                          </a:rPr>
                          <m:t>𝐿</m:t>
                        </m:r>
                      </m:sup>
                      <m:e>
                        <m:r>
                          <a:rPr lang="en-GB" sz="2000" i="1">
                            <a:latin typeface="Cambria Math" panose="02040503050406030204" pitchFamily="18" charset="0"/>
                          </a:rPr>
                          <m:t>𝐷𝑖𝑠𝑡</m:t>
                        </m:r>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𝑘𝑖</m:t>
                            </m:r>
                          </m:sub>
                        </m:sSub>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𝑘𝑗</m:t>
                            </m:r>
                          </m:sub>
                        </m:sSub>
                        <m:r>
                          <a:rPr lang="en-GB" sz="2000" i="1">
                            <a:latin typeface="Cambria Math" panose="02040503050406030204" pitchFamily="18" charset="0"/>
                          </a:rPr>
                          <m:t>)</m:t>
                        </m:r>
                      </m:e>
                    </m:nary>
                  </m:oMath>
                </a14:m>
                <a:endParaRPr lang="en-US" sz="2000"/>
              </a:p>
            </p:txBody>
          </p:sp>
        </mc:Choice>
        <mc:Fallback xmlns="">
          <p:sp>
            <p:nvSpPr>
              <p:cNvPr id="3" name="Content Placeholder 2">
                <a:extLst>
                  <a:ext uri="{FF2B5EF4-FFF2-40B4-BE49-F238E27FC236}">
                    <a16:creationId xmlns:a16="http://schemas.microsoft.com/office/drawing/2014/main" id="{15B9F1F5-1299-574E-BCCB-A393018ADDE5}"/>
                  </a:ext>
                </a:extLst>
              </p:cNvPr>
              <p:cNvSpPr>
                <a:spLocks noGrp="1" noRot="1" noChangeAspect="1" noMove="1" noResize="1" noEditPoints="1" noAdjustHandles="1" noChangeArrowheads="1" noChangeShapeType="1" noTextEdit="1"/>
              </p:cNvSpPr>
              <p:nvPr>
                <p:ph idx="1"/>
              </p:nvPr>
            </p:nvSpPr>
            <p:spPr>
              <a:blipFill>
                <a:blip r:embed="rId2"/>
                <a:stretch>
                  <a:fillRect l="-727" t="-12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DAA9551-DC48-654D-8FEB-46667204B739}"/>
              </a:ext>
            </a:extLst>
          </p:cNvPr>
          <p:cNvPicPr>
            <a:picLocks noChangeAspect="1"/>
          </p:cNvPicPr>
          <p:nvPr/>
        </p:nvPicPr>
        <p:blipFill>
          <a:blip r:embed="rId3"/>
          <a:stretch>
            <a:fillRect/>
          </a:stretch>
        </p:blipFill>
        <p:spPr>
          <a:xfrm>
            <a:off x="800100" y="3228474"/>
            <a:ext cx="3867264" cy="2489454"/>
          </a:xfrm>
          <a:prstGeom prst="rect">
            <a:avLst/>
          </a:prstGeom>
        </p:spPr>
      </p:pic>
      <p:sp>
        <p:nvSpPr>
          <p:cNvPr id="4" name="Slide Number Placeholder 3">
            <a:extLst>
              <a:ext uri="{FF2B5EF4-FFF2-40B4-BE49-F238E27FC236}">
                <a16:creationId xmlns:a16="http://schemas.microsoft.com/office/drawing/2014/main" id="{296CFD9E-AC92-6141-970E-8FB44050B9FE}"/>
              </a:ext>
            </a:extLst>
          </p:cNvPr>
          <p:cNvSpPr>
            <a:spLocks noGrp="1"/>
          </p:cNvSpPr>
          <p:nvPr>
            <p:ph type="sldNum" sz="quarter" idx="12"/>
          </p:nvPr>
        </p:nvSpPr>
        <p:spPr/>
        <p:txBody>
          <a:bodyPr/>
          <a:lstStyle/>
          <a:p>
            <a:r>
              <a:rPr lang="en-HK"/>
              <a:t>Page </a:t>
            </a:r>
            <a:fld id="{47042922-AAB2-A244-BC71-72150ED145DC}" type="slidenum">
              <a:rPr lang="en-HK" smtClean="0"/>
              <a:pPr/>
              <a:t>49</a:t>
            </a:fld>
            <a:endParaRPr lang="en-HK"/>
          </a:p>
        </p:txBody>
      </p:sp>
      <p:graphicFrame>
        <p:nvGraphicFramePr>
          <p:cNvPr id="10" name="Table 9">
            <a:extLst>
              <a:ext uri="{FF2B5EF4-FFF2-40B4-BE49-F238E27FC236}">
                <a16:creationId xmlns:a16="http://schemas.microsoft.com/office/drawing/2014/main" id="{66CC5D4A-A686-AC48-8357-A16569E53236}"/>
              </a:ext>
            </a:extLst>
          </p:cNvPr>
          <p:cNvGraphicFramePr>
            <a:graphicFrameLocks noGrp="1"/>
          </p:cNvGraphicFramePr>
          <p:nvPr>
            <p:extLst>
              <p:ext uri="{D42A27DB-BD31-4B8C-83A1-F6EECF244321}">
                <p14:modId xmlns:p14="http://schemas.microsoft.com/office/powerpoint/2010/main" val="3429742849"/>
              </p:ext>
            </p:extLst>
          </p:nvPr>
        </p:nvGraphicFramePr>
        <p:xfrm>
          <a:off x="4703400" y="3228474"/>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Tree>
    <p:extLst>
      <p:ext uri="{BB962C8B-B14F-4D97-AF65-F5344CB8AC3E}">
        <p14:creationId xmlns:p14="http://schemas.microsoft.com/office/powerpoint/2010/main" val="409874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F27D-9784-3A4C-91DA-2D0D7B6613A1}"/>
              </a:ext>
            </a:extLst>
          </p:cNvPr>
          <p:cNvSpPr>
            <a:spLocks noGrp="1"/>
          </p:cNvSpPr>
          <p:nvPr>
            <p:ph type="title"/>
          </p:nvPr>
        </p:nvSpPr>
        <p:spPr/>
        <p:txBody>
          <a:bodyPr/>
          <a:lstStyle/>
          <a:p>
            <a:r>
              <a:rPr lang="en-US"/>
              <a:t>Time Series Similarity</a:t>
            </a:r>
          </a:p>
        </p:txBody>
      </p:sp>
      <p:sp>
        <p:nvSpPr>
          <p:cNvPr id="4" name="Slide Number Placeholder 3">
            <a:extLst>
              <a:ext uri="{FF2B5EF4-FFF2-40B4-BE49-F238E27FC236}">
                <a16:creationId xmlns:a16="http://schemas.microsoft.com/office/drawing/2014/main" id="{2E7C3CAD-E70E-2A48-A6B0-CF187D74B43C}"/>
              </a:ext>
            </a:extLst>
          </p:cNvPr>
          <p:cNvSpPr>
            <a:spLocks noGrp="1"/>
          </p:cNvSpPr>
          <p:nvPr>
            <p:ph type="sldNum" sz="quarter" idx="12"/>
          </p:nvPr>
        </p:nvSpPr>
        <p:spPr/>
        <p:txBody>
          <a:bodyPr/>
          <a:lstStyle/>
          <a:p>
            <a:r>
              <a:rPr lang="en-US"/>
              <a:t>Page </a:t>
            </a:r>
            <a:fld id="{E31375A4-56A4-47D6-9801-1991572033F7}" type="slidenum">
              <a:rPr smtClean="0"/>
              <a:t>5</a:t>
            </a:fld>
            <a:endParaRPr/>
          </a:p>
        </p:txBody>
      </p:sp>
      <p:pic>
        <p:nvPicPr>
          <p:cNvPr id="12" name="Picture 12" descr="A close up of a logo&#10;&#10;Description generated with high confidence">
            <a:extLst>
              <a:ext uri="{FF2B5EF4-FFF2-40B4-BE49-F238E27FC236}">
                <a16:creationId xmlns:a16="http://schemas.microsoft.com/office/drawing/2014/main" id="{67A2FE57-2226-46D1-A09A-3EB88AD8BE9F}"/>
              </a:ext>
            </a:extLst>
          </p:cNvPr>
          <p:cNvPicPr>
            <a:picLocks noGrp="1" noChangeAspect="1"/>
          </p:cNvPicPr>
          <p:nvPr>
            <p:ph sz="half" idx="1"/>
          </p:nvPr>
        </p:nvPicPr>
        <p:blipFill>
          <a:blip r:embed="rId3"/>
          <a:stretch>
            <a:fillRect/>
          </a:stretch>
        </p:blipFill>
        <p:spPr>
          <a:xfrm>
            <a:off x="181873" y="1544944"/>
            <a:ext cx="8776299" cy="2934735"/>
          </a:xfrm>
          <a:prstGeom prst="rect">
            <a:avLst/>
          </a:prstGeom>
        </p:spPr>
      </p:pic>
      <p:sp>
        <p:nvSpPr>
          <p:cNvPr id="14" name="Rectangle 13">
            <a:extLst>
              <a:ext uri="{FF2B5EF4-FFF2-40B4-BE49-F238E27FC236}">
                <a16:creationId xmlns:a16="http://schemas.microsoft.com/office/drawing/2014/main" id="{E1663692-BDC2-4235-9ED4-8F16A57BA4AF}"/>
              </a:ext>
            </a:extLst>
          </p:cNvPr>
          <p:cNvSpPr/>
          <p:nvPr/>
        </p:nvSpPr>
        <p:spPr>
          <a:xfrm>
            <a:off x="937404" y="4661139"/>
            <a:ext cx="22227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Euclidean Distance</a:t>
            </a:r>
          </a:p>
        </p:txBody>
      </p:sp>
      <p:sp>
        <p:nvSpPr>
          <p:cNvPr id="16" name="Rectangle 15">
            <a:extLst>
              <a:ext uri="{FF2B5EF4-FFF2-40B4-BE49-F238E27FC236}">
                <a16:creationId xmlns:a16="http://schemas.microsoft.com/office/drawing/2014/main" id="{32F93AF5-3E72-4AF3-8405-5070142C4CB8}"/>
              </a:ext>
            </a:extLst>
          </p:cNvPr>
          <p:cNvSpPr/>
          <p:nvPr/>
        </p:nvSpPr>
        <p:spPr>
          <a:xfrm>
            <a:off x="5696308" y="4661138"/>
            <a:ext cx="22227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 ? ?</a:t>
            </a:r>
            <a:endParaRPr lang="en-US"/>
          </a:p>
        </p:txBody>
      </p:sp>
      <p:sp>
        <p:nvSpPr>
          <p:cNvPr id="17" name="Rectangle 16">
            <a:extLst>
              <a:ext uri="{FF2B5EF4-FFF2-40B4-BE49-F238E27FC236}">
                <a16:creationId xmlns:a16="http://schemas.microsoft.com/office/drawing/2014/main" id="{2E98044B-ACF3-459C-9D5E-4497DBCF5203}"/>
              </a:ext>
            </a:extLst>
          </p:cNvPr>
          <p:cNvSpPr/>
          <p:nvPr/>
        </p:nvSpPr>
        <p:spPr>
          <a:xfrm>
            <a:off x="5696312" y="4661138"/>
            <a:ext cx="22227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Dynamic Time Warping</a:t>
            </a:r>
          </a:p>
        </p:txBody>
      </p:sp>
    </p:spTree>
    <p:extLst>
      <p:ext uri="{BB962C8B-B14F-4D97-AF65-F5344CB8AC3E}">
        <p14:creationId xmlns:p14="http://schemas.microsoft.com/office/powerpoint/2010/main" val="295079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30AF929A-8948-8B49-840D-C02223007476}"/>
              </a:ext>
            </a:extLst>
          </p:cNvPr>
          <p:cNvSpPr>
            <a:spLocks noGrp="1"/>
          </p:cNvSpPr>
          <p:nvPr>
            <p:ph idx="1"/>
          </p:nvPr>
        </p:nvSpPr>
        <p:spPr>
          <a:xfrm>
            <a:off x="885997" y="1302419"/>
            <a:ext cx="4972366" cy="3197507"/>
          </a:xfrm>
        </p:spPr>
        <p:txBody>
          <a:bodyPr vert="horz" lIns="68580" tIns="34290" rIns="68580" bIns="34290" rtlCol="0" anchor="t">
            <a:normAutofit fontScale="92500" lnSpcReduction="20000"/>
          </a:bodyPr>
          <a:lstStyle/>
          <a:p>
            <a:r>
              <a:rPr lang="en-US"/>
              <a:t>3 Sensors: Chest, Right Lower Arm &amp; Left Ankle</a:t>
            </a:r>
          </a:p>
          <a:p>
            <a:endParaRPr lang="en-US"/>
          </a:p>
          <a:p>
            <a:r>
              <a:rPr lang="en-US"/>
              <a:t>23 Features</a:t>
            </a:r>
          </a:p>
          <a:p>
            <a:pPr lvl="1"/>
            <a:r>
              <a:rPr lang="en-US"/>
              <a:t>Acceleration from Chest Sensor (X, Y &amp; Z </a:t>
            </a:r>
            <a:r>
              <a:rPr lang="en-US" err="1"/>
              <a:t>Axies</a:t>
            </a:r>
            <a:r>
              <a:rPr lang="en-US"/>
              <a:t>)</a:t>
            </a:r>
          </a:p>
          <a:p>
            <a:pPr lvl="1"/>
            <a:r>
              <a:rPr lang="en-US"/>
              <a:t>Electrocardiogram Signal (Lead 1 &amp; 2)</a:t>
            </a:r>
          </a:p>
          <a:p>
            <a:pPr lvl="1"/>
            <a:r>
              <a:rPr lang="en-US"/>
              <a:t>Gyroscope , Magnetometer &amp; Acceleration from Left-Ankle Sensor (X, Y &amp; Z </a:t>
            </a:r>
            <a:r>
              <a:rPr lang="en-US" err="1"/>
              <a:t>Axies</a:t>
            </a:r>
            <a:r>
              <a:rPr lang="en-US"/>
              <a:t>)</a:t>
            </a:r>
            <a:endParaRPr lang="en-US">
              <a:solidFill>
                <a:schemeClr val="tx1"/>
              </a:solidFill>
            </a:endParaRPr>
          </a:p>
          <a:p>
            <a:pPr lvl="1"/>
            <a:r>
              <a:rPr lang="en-US"/>
              <a:t>Gyro, Magnetometer &amp; Acceleration from Right Lower Arm Sensor (X, Y &amp; Z </a:t>
            </a:r>
            <a:r>
              <a:rPr lang="en-US" err="1"/>
              <a:t>Axies</a:t>
            </a:r>
            <a:r>
              <a:rPr lang="en-US"/>
              <a:t>)</a:t>
            </a:r>
          </a:p>
          <a:p>
            <a:pPr lvl="1"/>
            <a:endParaRPr lang="en-US">
              <a:solidFill>
                <a:schemeClr val="tx1"/>
              </a:solidFill>
            </a:endParaRPr>
          </a:p>
          <a:p>
            <a:r>
              <a:rPr lang="en-US">
                <a:solidFill>
                  <a:schemeClr val="tx1"/>
                </a:solidFill>
              </a:rPr>
              <a:t>*Units: Acceleration (m/s</a:t>
            </a:r>
            <a:r>
              <a:rPr lang="en-US" baseline="30000">
                <a:solidFill>
                  <a:schemeClr val="tx1"/>
                </a:solidFill>
              </a:rPr>
              <a:t>2</a:t>
            </a:r>
            <a:r>
              <a:rPr lang="en-US">
                <a:solidFill>
                  <a:schemeClr val="tx1"/>
                </a:solidFill>
              </a:rPr>
              <a:t>), Gyroscope (</a:t>
            </a:r>
            <a:r>
              <a:rPr lang="en-US" err="1">
                <a:solidFill>
                  <a:schemeClr val="tx1"/>
                </a:solidFill>
              </a:rPr>
              <a:t>deg</a:t>
            </a:r>
            <a:r>
              <a:rPr lang="en-US">
                <a:solidFill>
                  <a:schemeClr val="tx1"/>
                </a:solidFill>
              </a:rPr>
              <a:t>/s), Magnetic field (local), </a:t>
            </a:r>
            <a:r>
              <a:rPr lang="en-US" err="1">
                <a:solidFill>
                  <a:schemeClr val="tx1"/>
                </a:solidFill>
              </a:rPr>
              <a:t>ecg</a:t>
            </a:r>
            <a:r>
              <a:rPr lang="en-US">
                <a:solidFill>
                  <a:schemeClr val="tx1"/>
                </a:solidFill>
              </a:rPr>
              <a:t> (mV) </a:t>
            </a:r>
          </a:p>
          <a:p>
            <a:pPr lvl="1"/>
            <a:endParaRPr lang="en-US">
              <a:solidFill>
                <a:schemeClr val="tx1"/>
              </a:solidFill>
            </a:endParaRPr>
          </a:p>
        </p:txBody>
      </p:sp>
      <p:pic>
        <p:nvPicPr>
          <p:cNvPr id="4" name="Picture 4" descr="A person posing for a picture&#10;&#10;Description generated with very high confidence">
            <a:extLst>
              <a:ext uri="{FF2B5EF4-FFF2-40B4-BE49-F238E27FC236}">
                <a16:creationId xmlns:a16="http://schemas.microsoft.com/office/drawing/2014/main" id="{1B242734-CB12-4E71-90F6-CEB37B944F76}"/>
              </a:ext>
            </a:extLst>
          </p:cNvPr>
          <p:cNvPicPr>
            <a:picLocks noChangeAspect="1"/>
          </p:cNvPicPr>
          <p:nvPr/>
        </p:nvPicPr>
        <p:blipFill>
          <a:blip r:embed="rId2"/>
          <a:stretch>
            <a:fillRect/>
          </a:stretch>
        </p:blipFill>
        <p:spPr>
          <a:xfrm>
            <a:off x="5886721" y="1213168"/>
            <a:ext cx="3060000" cy="3100935"/>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339A3348-50AF-4EA7-A12A-72964308DF79}"/>
              </a:ext>
            </a:extLst>
          </p:cNvPr>
          <p:cNvPicPr>
            <a:picLocks noChangeAspect="1"/>
          </p:cNvPicPr>
          <p:nvPr/>
        </p:nvPicPr>
        <p:blipFill>
          <a:blip r:embed="rId3"/>
          <a:stretch>
            <a:fillRect/>
          </a:stretch>
        </p:blipFill>
        <p:spPr>
          <a:xfrm>
            <a:off x="3945997" y="4368825"/>
            <a:ext cx="5000724" cy="2058213"/>
          </a:xfrm>
          <a:prstGeom prst="rect">
            <a:avLst/>
          </a:prstGeom>
        </p:spPr>
      </p:pic>
      <p:sp>
        <p:nvSpPr>
          <p:cNvPr id="6" name="Slide Number Placeholder 5">
            <a:extLst>
              <a:ext uri="{FF2B5EF4-FFF2-40B4-BE49-F238E27FC236}">
                <a16:creationId xmlns:a16="http://schemas.microsoft.com/office/drawing/2014/main" id="{CC6C46FB-6A40-3A42-8431-7A356078A367}"/>
              </a:ext>
            </a:extLst>
          </p:cNvPr>
          <p:cNvSpPr>
            <a:spLocks noGrp="1"/>
          </p:cNvSpPr>
          <p:nvPr>
            <p:ph type="sldNum" sz="quarter" idx="12"/>
          </p:nvPr>
        </p:nvSpPr>
        <p:spPr/>
        <p:txBody>
          <a:bodyPr/>
          <a:lstStyle/>
          <a:p>
            <a:r>
              <a:rPr lang="en-HK"/>
              <a:t>Page </a:t>
            </a:r>
            <a:fld id="{47042922-AAB2-A244-BC71-72150ED145DC}" type="slidenum">
              <a:rPr lang="en-HK" smtClean="0"/>
              <a:pPr/>
              <a:t>50</a:t>
            </a:fld>
            <a:endParaRPr lang="en-HK"/>
          </a:p>
        </p:txBody>
      </p:sp>
    </p:spTree>
    <p:extLst>
      <p:ext uri="{BB962C8B-B14F-4D97-AF65-F5344CB8AC3E}">
        <p14:creationId xmlns:p14="http://schemas.microsoft.com/office/powerpoint/2010/main" val="349390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4ACC-36D0-454D-8428-ACE9E2D70E10}"/>
              </a:ext>
            </a:extLst>
          </p:cNvPr>
          <p:cNvSpPr>
            <a:spLocks noGrp="1"/>
          </p:cNvSpPr>
          <p:nvPr>
            <p:ph type="title"/>
          </p:nvPr>
        </p:nvSpPr>
        <p:spPr/>
        <p:txBody>
          <a:bodyPr/>
          <a:lstStyle/>
          <a:p>
            <a:r>
              <a:rPr lang="en-US"/>
              <a:t>How DTW 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9F1F5-1299-574E-BCCB-A393018ADDE5}"/>
                  </a:ext>
                </a:extLst>
              </p:cNvPr>
              <p:cNvSpPr>
                <a:spLocks noGrp="1"/>
              </p:cNvSpPr>
              <p:nvPr>
                <p:ph idx="1"/>
              </p:nvPr>
            </p:nvSpPr>
            <p:spPr/>
            <p:txBody>
              <a:bodyPr>
                <a:normAutofit/>
              </a:bodyPr>
              <a:lstStyle/>
              <a:p>
                <a:r>
                  <a:rPr lang="en-US" sz="2000"/>
                  <a:t>Step 2: Construct Warp Path W (w</a:t>
                </a:r>
                <a:r>
                  <a:rPr lang="en-US" sz="2000" baseline="-25000"/>
                  <a:t>1</a:t>
                </a:r>
                <a:r>
                  <a:rPr lang="en-US" sz="2000"/>
                  <a:t>, w</a:t>
                </a:r>
                <a:r>
                  <a:rPr lang="en-US" sz="2000" baseline="-25000"/>
                  <a:t>2</a:t>
                </a:r>
                <a:r>
                  <a:rPr lang="en-US" sz="2000"/>
                  <a:t>, …, </a:t>
                </a:r>
                <a:r>
                  <a:rPr lang="en-US" sz="2000" err="1"/>
                  <a:t>w</a:t>
                </a:r>
                <a:r>
                  <a:rPr lang="en-US" sz="2000" baseline="-25000" err="1"/>
                  <a:t>k</a:t>
                </a:r>
                <a:r>
                  <a:rPr lang="en-US" sz="2000"/>
                  <a:t>) </a:t>
                </a:r>
                <a:endParaRPr lang="en-GB" sz="2000" i="1"/>
              </a:p>
              <a:p>
                <a:r>
                  <a:rPr lang="en-US" sz="2000">
                    <a:solidFill>
                      <a:schemeClr val="accent1"/>
                    </a:solidFill>
                    <a:ea typeface="Cambria Math" panose="02040503050406030204" pitchFamily="18" charset="0"/>
                    <a:cs typeface="Arial Unicode MS" panose="020B0604020202020204" pitchFamily="34" charset="-128"/>
                  </a:rPr>
                  <a:t>X = [1, 2, 4, 3, 5, 3, 2, 3, 2, 5]</a:t>
                </a:r>
                <a:r>
                  <a:rPr lang="en-US" sz="2000">
                    <a:solidFill>
                      <a:schemeClr val="tx1"/>
                    </a:solidFill>
                    <a:ea typeface="Cambria Math" panose="02040503050406030204" pitchFamily="18" charset="0"/>
                    <a:cs typeface="Arial Unicode MS" panose="020B0604020202020204" pitchFamily="34" charset="-128"/>
                  </a:rPr>
                  <a:t> &amp; </a:t>
                </a:r>
                <a:r>
                  <a:rPr lang="en-US" sz="2000">
                    <a:solidFill>
                      <a:srgbClr val="0000FF"/>
                    </a:solidFill>
                    <a:ea typeface="Cambria Math" panose="02040503050406030204" pitchFamily="18" charset="0"/>
                    <a:cs typeface="Arial Unicode MS" panose="020B0604020202020204" pitchFamily="34" charset="-128"/>
                  </a:rPr>
                  <a:t>Y = [1</a:t>
                </a:r>
                <a:r>
                  <a:rPr lang="en-US" sz="2000">
                    <a:solidFill>
                      <a:srgbClr val="0000FF"/>
                    </a:solidFill>
                    <a:ea typeface="Cambria Math" panose="02040503050406030204" pitchFamily="18" charset="0"/>
                  </a:rPr>
                  <a:t>, 1, 2, 4, 3, 5, 3, 2, 3, 2</a:t>
                </a:r>
                <a:r>
                  <a:rPr lang="en-US" sz="2000">
                    <a:solidFill>
                      <a:srgbClr val="0000FF"/>
                    </a:solidFill>
                    <a:ea typeface="Cambria Math" panose="02040503050406030204" pitchFamily="18" charset="0"/>
                    <a:cs typeface="Arial Unicode MS" panose="020B0604020202020204" pitchFamily="34" charset="-128"/>
                  </a:rPr>
                  <a:t>]</a:t>
                </a:r>
              </a:p>
              <a:p>
                <a:r>
                  <a:rPr lang="en-GB" sz="2000"/>
                  <a:t>Backtracking &amp; Greedy Search (Minimize Distance)</a:t>
                </a:r>
              </a:p>
              <a:p>
                <a14:m>
                  <m:oMath xmlns:m="http://schemas.openxmlformats.org/officeDocument/2006/math">
                    <m:r>
                      <a:rPr lang="en-GB" sz="2000" i="1">
                        <a:latin typeface="Cambria Math" panose="02040503050406030204" pitchFamily="18" charset="0"/>
                      </a:rPr>
                      <m:t>𝐷𝑖𝑠𝑡</m:t>
                    </m:r>
                    <m:d>
                      <m:dPr>
                        <m:ctrlPr>
                          <a:rPr lang="en-HK" sz="2000" i="1">
                            <a:latin typeface="Cambria Math" panose="02040503050406030204" pitchFamily="18" charset="0"/>
                          </a:rPr>
                        </m:ctrlPr>
                      </m:dPr>
                      <m:e>
                        <m:r>
                          <a:rPr lang="en-GB" sz="2000" i="1">
                            <a:latin typeface="Cambria Math" panose="02040503050406030204" pitchFamily="18" charset="0"/>
                          </a:rPr>
                          <m:t>𝑊</m:t>
                        </m:r>
                      </m:e>
                    </m:d>
                    <m:r>
                      <a:rPr lang="en-GB" sz="2000" i="1">
                        <a:latin typeface="Cambria Math" panose="02040503050406030204" pitchFamily="18" charset="0"/>
                      </a:rPr>
                      <m:t>= </m:t>
                    </m:r>
                    <m:nary>
                      <m:naryPr>
                        <m:chr m:val="∑"/>
                        <m:limLoc m:val="undOvr"/>
                        <m:ctrlPr>
                          <a:rPr lang="en-HK" sz="2000" i="1">
                            <a:latin typeface="Cambria Math" panose="02040503050406030204" pitchFamily="18" charset="0"/>
                          </a:rPr>
                        </m:ctrlPr>
                      </m:naryPr>
                      <m:sub>
                        <m:r>
                          <a:rPr lang="en-GB" sz="2000" i="1">
                            <a:latin typeface="Cambria Math" panose="02040503050406030204" pitchFamily="18" charset="0"/>
                          </a:rPr>
                          <m:t>𝑘</m:t>
                        </m:r>
                        <m:r>
                          <a:rPr lang="en-GB" sz="2000" i="1">
                            <a:latin typeface="Cambria Math" panose="02040503050406030204" pitchFamily="18" charset="0"/>
                          </a:rPr>
                          <m:t>=1</m:t>
                        </m:r>
                      </m:sub>
                      <m:sup>
                        <m:r>
                          <a:rPr lang="en-GB" sz="2000" i="1">
                            <a:latin typeface="Cambria Math" panose="02040503050406030204" pitchFamily="18" charset="0"/>
                          </a:rPr>
                          <m:t>𝑘</m:t>
                        </m:r>
                        <m:r>
                          <a:rPr lang="en-GB" sz="2000" i="1">
                            <a:latin typeface="Cambria Math" panose="02040503050406030204" pitchFamily="18" charset="0"/>
                          </a:rPr>
                          <m:t>=</m:t>
                        </m:r>
                        <m:r>
                          <a:rPr lang="en-US" sz="2000" i="1">
                            <a:latin typeface="Cambria Math" panose="02040503050406030204" pitchFamily="18" charset="0"/>
                          </a:rPr>
                          <m:t>𝐿</m:t>
                        </m:r>
                      </m:sup>
                      <m:e>
                        <m:r>
                          <a:rPr lang="en-GB" sz="2000" i="1">
                            <a:latin typeface="Cambria Math" panose="02040503050406030204" pitchFamily="18" charset="0"/>
                          </a:rPr>
                          <m:t>𝐷𝑖𝑠𝑡</m:t>
                        </m:r>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𝑘𝑖</m:t>
                            </m:r>
                          </m:sub>
                        </m:sSub>
                        <m:r>
                          <a:rPr lang="en-GB" sz="2000" i="1">
                            <a:latin typeface="Cambria Math" panose="02040503050406030204" pitchFamily="18" charset="0"/>
                          </a:rPr>
                          <m:t>,</m:t>
                        </m:r>
                        <m:sSub>
                          <m:sSubPr>
                            <m:ctrlPr>
                              <a:rPr lang="en-HK" sz="2000" i="1">
                                <a:latin typeface="Cambria Math" panose="02040503050406030204" pitchFamily="18" charset="0"/>
                              </a:rPr>
                            </m:ctrlPr>
                          </m:sSubPr>
                          <m:e>
                            <m:r>
                              <a:rPr lang="en-GB" sz="2000" i="1">
                                <a:latin typeface="Cambria Math" panose="02040503050406030204" pitchFamily="18" charset="0"/>
                              </a:rPr>
                              <m:t>𝑤</m:t>
                            </m:r>
                          </m:e>
                          <m:sub>
                            <m:r>
                              <a:rPr lang="en-GB" sz="2000" i="1">
                                <a:latin typeface="Cambria Math" panose="02040503050406030204" pitchFamily="18" charset="0"/>
                              </a:rPr>
                              <m:t>𝑘𝑗</m:t>
                            </m:r>
                          </m:sub>
                        </m:sSub>
                        <m:r>
                          <a:rPr lang="en-GB" sz="2000" i="1">
                            <a:latin typeface="Cambria Math" panose="02040503050406030204" pitchFamily="18" charset="0"/>
                          </a:rPr>
                          <m:t>)</m:t>
                        </m:r>
                      </m:e>
                    </m:nary>
                  </m:oMath>
                </a14:m>
                <a:endParaRPr lang="en-US" sz="2000"/>
              </a:p>
            </p:txBody>
          </p:sp>
        </mc:Choice>
        <mc:Fallback xmlns="">
          <p:sp>
            <p:nvSpPr>
              <p:cNvPr id="3" name="Content Placeholder 2">
                <a:extLst>
                  <a:ext uri="{FF2B5EF4-FFF2-40B4-BE49-F238E27FC236}">
                    <a16:creationId xmlns:a16="http://schemas.microsoft.com/office/drawing/2014/main" id="{15B9F1F5-1299-574E-BCCB-A393018ADDE5}"/>
                  </a:ext>
                </a:extLst>
              </p:cNvPr>
              <p:cNvSpPr>
                <a:spLocks noGrp="1" noRot="1" noChangeAspect="1" noMove="1" noResize="1" noEditPoints="1" noAdjustHandles="1" noChangeArrowheads="1" noChangeShapeType="1" noTextEdit="1"/>
              </p:cNvSpPr>
              <p:nvPr>
                <p:ph idx="1"/>
              </p:nvPr>
            </p:nvSpPr>
            <p:spPr>
              <a:blipFill>
                <a:blip r:embed="rId2"/>
                <a:stretch>
                  <a:fillRect l="-727" t="-120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DAA9551-DC48-654D-8FEB-46667204B739}"/>
              </a:ext>
            </a:extLst>
          </p:cNvPr>
          <p:cNvPicPr>
            <a:picLocks noChangeAspect="1"/>
          </p:cNvPicPr>
          <p:nvPr/>
        </p:nvPicPr>
        <p:blipFill>
          <a:blip r:embed="rId3"/>
          <a:stretch>
            <a:fillRect/>
          </a:stretch>
        </p:blipFill>
        <p:spPr>
          <a:xfrm>
            <a:off x="800100" y="3228474"/>
            <a:ext cx="3867264" cy="2489454"/>
          </a:xfrm>
          <a:prstGeom prst="rect">
            <a:avLst/>
          </a:prstGeom>
        </p:spPr>
      </p:pic>
      <p:sp>
        <p:nvSpPr>
          <p:cNvPr id="4" name="Slide Number Placeholder 3">
            <a:extLst>
              <a:ext uri="{FF2B5EF4-FFF2-40B4-BE49-F238E27FC236}">
                <a16:creationId xmlns:a16="http://schemas.microsoft.com/office/drawing/2014/main" id="{296CFD9E-AC92-6141-970E-8FB44050B9FE}"/>
              </a:ext>
            </a:extLst>
          </p:cNvPr>
          <p:cNvSpPr>
            <a:spLocks noGrp="1"/>
          </p:cNvSpPr>
          <p:nvPr>
            <p:ph type="sldNum" sz="quarter" idx="12"/>
          </p:nvPr>
        </p:nvSpPr>
        <p:spPr/>
        <p:txBody>
          <a:bodyPr/>
          <a:lstStyle/>
          <a:p>
            <a:r>
              <a:rPr lang="en-HK"/>
              <a:t>Page </a:t>
            </a:r>
            <a:fld id="{47042922-AAB2-A244-BC71-72150ED145DC}" type="slidenum">
              <a:rPr lang="en-HK" smtClean="0"/>
              <a:pPr/>
              <a:t>51</a:t>
            </a:fld>
            <a:endParaRPr lang="en-HK"/>
          </a:p>
        </p:txBody>
      </p:sp>
      <p:graphicFrame>
        <p:nvGraphicFramePr>
          <p:cNvPr id="10" name="Table 9">
            <a:extLst>
              <a:ext uri="{FF2B5EF4-FFF2-40B4-BE49-F238E27FC236}">
                <a16:creationId xmlns:a16="http://schemas.microsoft.com/office/drawing/2014/main" id="{66CC5D4A-A686-AC48-8357-A16569E53236}"/>
              </a:ext>
            </a:extLst>
          </p:cNvPr>
          <p:cNvGraphicFramePr>
            <a:graphicFrameLocks noGrp="1"/>
          </p:cNvGraphicFramePr>
          <p:nvPr>
            <p:extLst/>
          </p:nvPr>
        </p:nvGraphicFramePr>
        <p:xfrm>
          <a:off x="4703400" y="3228474"/>
          <a:ext cx="3247200" cy="2489454"/>
        </p:xfrm>
        <a:graphic>
          <a:graphicData uri="http://schemas.openxmlformats.org/drawingml/2006/table">
            <a:tbl>
              <a:tblPr>
                <a:tableStyleId>{21E4AEA4-8DFA-4A89-87EB-49C32662AFE0}</a:tableStyleId>
              </a:tblPr>
              <a:tblGrid>
                <a:gridCol w="295200">
                  <a:extLst>
                    <a:ext uri="{9D8B030D-6E8A-4147-A177-3AD203B41FA5}">
                      <a16:colId xmlns:a16="http://schemas.microsoft.com/office/drawing/2014/main" val="20000"/>
                    </a:ext>
                  </a:extLst>
                </a:gridCol>
                <a:gridCol w="295200">
                  <a:extLst>
                    <a:ext uri="{9D8B030D-6E8A-4147-A177-3AD203B41FA5}">
                      <a16:colId xmlns:a16="http://schemas.microsoft.com/office/drawing/2014/main" val="20001"/>
                    </a:ext>
                  </a:extLst>
                </a:gridCol>
                <a:gridCol w="295200">
                  <a:extLst>
                    <a:ext uri="{9D8B030D-6E8A-4147-A177-3AD203B41FA5}">
                      <a16:colId xmlns:a16="http://schemas.microsoft.com/office/drawing/2014/main" val="20002"/>
                    </a:ext>
                  </a:extLst>
                </a:gridCol>
                <a:gridCol w="295200">
                  <a:extLst>
                    <a:ext uri="{9D8B030D-6E8A-4147-A177-3AD203B41FA5}">
                      <a16:colId xmlns:a16="http://schemas.microsoft.com/office/drawing/2014/main" val="20003"/>
                    </a:ext>
                  </a:extLst>
                </a:gridCol>
                <a:gridCol w="295200">
                  <a:extLst>
                    <a:ext uri="{9D8B030D-6E8A-4147-A177-3AD203B41FA5}">
                      <a16:colId xmlns:a16="http://schemas.microsoft.com/office/drawing/2014/main" val="20004"/>
                    </a:ext>
                  </a:extLst>
                </a:gridCol>
                <a:gridCol w="295200">
                  <a:extLst>
                    <a:ext uri="{9D8B030D-6E8A-4147-A177-3AD203B41FA5}">
                      <a16:colId xmlns:a16="http://schemas.microsoft.com/office/drawing/2014/main" val="20005"/>
                    </a:ext>
                  </a:extLst>
                </a:gridCol>
                <a:gridCol w="295200">
                  <a:extLst>
                    <a:ext uri="{9D8B030D-6E8A-4147-A177-3AD203B41FA5}">
                      <a16:colId xmlns:a16="http://schemas.microsoft.com/office/drawing/2014/main" val="20006"/>
                    </a:ext>
                  </a:extLst>
                </a:gridCol>
                <a:gridCol w="295200">
                  <a:extLst>
                    <a:ext uri="{9D8B030D-6E8A-4147-A177-3AD203B41FA5}">
                      <a16:colId xmlns:a16="http://schemas.microsoft.com/office/drawing/2014/main" val="20007"/>
                    </a:ext>
                  </a:extLst>
                </a:gridCol>
                <a:gridCol w="295200">
                  <a:extLst>
                    <a:ext uri="{9D8B030D-6E8A-4147-A177-3AD203B41FA5}">
                      <a16:colId xmlns:a16="http://schemas.microsoft.com/office/drawing/2014/main" val="20008"/>
                    </a:ext>
                  </a:extLst>
                </a:gridCol>
                <a:gridCol w="295200">
                  <a:extLst>
                    <a:ext uri="{9D8B030D-6E8A-4147-A177-3AD203B41FA5}">
                      <a16:colId xmlns:a16="http://schemas.microsoft.com/office/drawing/2014/main" val="20009"/>
                    </a:ext>
                  </a:extLst>
                </a:gridCol>
                <a:gridCol w="295200">
                  <a:extLst>
                    <a:ext uri="{9D8B030D-6E8A-4147-A177-3AD203B41FA5}">
                      <a16:colId xmlns:a16="http://schemas.microsoft.com/office/drawing/2014/main" val="20010"/>
                    </a:ext>
                  </a:extLst>
                </a:gridCol>
              </a:tblGrid>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2"/>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26314">
                <a:tc>
                  <a:txBody>
                    <a:bodyPr/>
                    <a:lstStyle/>
                    <a:p>
                      <a:pPr algn="r" fontAlgn="b"/>
                      <a:r>
                        <a:rPr lang="en-US" sz="1400" b="1" i="0" u="none" strike="noStrike">
                          <a:solidFill>
                            <a:srgbClr val="0000FF"/>
                          </a:solidFill>
                          <a:effectLst/>
                          <a:latin typeface="Arial" panose="020B0604020202020204" pitchFamily="34" charset="0"/>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26314">
                <a:tc>
                  <a:txBody>
                    <a:bodyPr/>
                    <a:lstStyle/>
                    <a:p>
                      <a:pPr algn="r" fontAlgn="b"/>
                      <a:r>
                        <a:rPr lang="en-US" sz="1400" b="1" i="0" u="none" strike="noStrike">
                          <a:solidFill>
                            <a:srgbClr val="0000FF"/>
                          </a:solidFill>
                          <a:effectLst/>
                          <a:latin typeface="Arial" panose="020B0604020202020204" pitchFamily="34" charset="0"/>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6314">
                <a:tc>
                  <a:txBody>
                    <a:bodyPr/>
                    <a:lstStyle/>
                    <a:p>
                      <a:pPr algn="r" fontAlgn="b"/>
                      <a:r>
                        <a:rPr lang="en-US" sz="1400" b="1" i="0" u="none" strike="noStrike">
                          <a:solidFill>
                            <a:srgbClr val="0000FF"/>
                          </a:solidFill>
                          <a:effectLst/>
                          <a:latin typeface="Arial" panose="020B0604020202020204" pitchFamily="34" charset="0"/>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9</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6314">
                <a:tc>
                  <a:txBody>
                    <a:bodyPr/>
                    <a:lstStyle/>
                    <a:p>
                      <a:pPr algn="r" fontAlgn="b"/>
                      <a:r>
                        <a:rPr lang="en-US" sz="1400" b="1" i="0" u="none" strike="noStrike">
                          <a:solidFill>
                            <a:srgbClr val="0000FF"/>
                          </a:solidFill>
                          <a:effectLst/>
                          <a:latin typeface="Arial" panose="020B0604020202020204" pitchFamily="34" charset="0"/>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7</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8</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i="0" u="none" strike="noStrike">
                          <a:solidFill>
                            <a:schemeClr val="tx1"/>
                          </a:solidFill>
                          <a:effectLst/>
                          <a:latin typeface="+mn-lt"/>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i="0" u="none" strike="noStrike">
                          <a:solidFill>
                            <a:schemeClr val="tx1"/>
                          </a:solidFill>
                          <a:effectLst/>
                          <a:latin typeface="+mn-lt"/>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14">
                <a:tc>
                  <a:txBody>
                    <a:bodyPr/>
                    <a:lstStyle/>
                    <a:p>
                      <a:pPr algn="r" fontAlgn="b"/>
                      <a:r>
                        <a:rPr lang="en-US" sz="1400" b="1" i="0" u="none" strike="noStrike">
                          <a:solidFill>
                            <a:srgbClr val="0000FF"/>
                          </a:solidFill>
                          <a:effectLst/>
                          <a:latin typeface="Arial" panose="020B0604020202020204" pitchFamily="34" charset="0"/>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0" u="none" strike="noStrike">
                          <a:effectLst/>
                        </a:rPr>
                        <a:t>0</a:t>
                      </a:r>
                      <a:endParaRPr lang="en-US" sz="1400" b="0" i="0" u="none" strike="noStrike">
                        <a:solidFill>
                          <a:srgbClr val="000000"/>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r" fontAlgn="b"/>
                      <a:r>
                        <a:rPr lang="en-HK" sz="1400" b="0" u="none" strike="noStrike" kern="1200">
                          <a:solidFill>
                            <a:schemeClr val="dk1"/>
                          </a:solidFill>
                          <a:effectLst/>
                          <a:latin typeface="+mn-lt"/>
                          <a:ea typeface="+mn-ea"/>
                          <a:cs typeface="+mn-cs"/>
                        </a:rPr>
                        <a:t>1</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4</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12</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13</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15</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16</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HK" sz="1400" b="0" u="none" strike="noStrike" kern="1200">
                          <a:solidFill>
                            <a:schemeClr val="dk1"/>
                          </a:solidFill>
                          <a:effectLst/>
                          <a:latin typeface="+mn-lt"/>
                          <a:ea typeface="+mn-ea"/>
                          <a:cs typeface="+mn-cs"/>
                        </a:rPr>
                        <a:t>20</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0610103"/>
                  </a:ext>
                </a:extLst>
              </a:tr>
              <a:tr h="226314">
                <a:tc>
                  <a:txBody>
                    <a:bodyPr/>
                    <a:lstStyle/>
                    <a:p>
                      <a:pPr algn="r" fontAlgn="b"/>
                      <a:endParaRPr lang="en-US" sz="1400" b="1" i="0" u="none" strike="noStrike">
                        <a:solidFill>
                          <a:srgbClr val="0000FF"/>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1</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4</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3</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2</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1400" b="1" u="none" strike="noStrike">
                          <a:solidFill>
                            <a:schemeClr val="accent1"/>
                          </a:solidFill>
                          <a:effectLst/>
                        </a:rPr>
                        <a:t>5</a:t>
                      </a:r>
                      <a:endParaRPr lang="en-US" sz="1400" b="1" i="0" u="none" strike="noStrike">
                        <a:solidFill>
                          <a:schemeClr val="accent1"/>
                        </a:solidFill>
                        <a:effectLst/>
                        <a:latin typeface="Arial" panose="020B0604020202020204" pitchFamily="34" charset="0"/>
                      </a:endParaRPr>
                    </a:p>
                  </a:txBody>
                  <a:tcPr marL="7144" marR="7144" marT="7144"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241376"/>
                  </a:ext>
                </a:extLst>
              </a:tr>
            </a:tbl>
          </a:graphicData>
        </a:graphic>
      </p:graphicFrame>
    </p:spTree>
    <p:extLst>
      <p:ext uri="{BB962C8B-B14F-4D97-AF65-F5344CB8AC3E}">
        <p14:creationId xmlns:p14="http://schemas.microsoft.com/office/powerpoint/2010/main" val="218774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395134-EB10-4EC0-90EE-9061CD8CFD86}"/>
              </a:ext>
            </a:extLst>
          </p:cNvPr>
          <p:cNvSpPr>
            <a:spLocks noGrp="1"/>
          </p:cNvSpPr>
          <p:nvPr>
            <p:ph type="sldNum" sz="quarter" idx="12"/>
          </p:nvPr>
        </p:nvSpPr>
        <p:spPr/>
        <p:txBody>
          <a:bodyPr/>
          <a:lstStyle/>
          <a:p>
            <a:fld id="{E31375A4-56A4-47D6-9801-1991572033F7}" type="slidenum">
              <a:rPr lang="en-US"/>
              <a:t>52</a:t>
            </a:fld>
            <a:endParaRPr lang="en-US"/>
          </a:p>
        </p:txBody>
      </p:sp>
      <p:pic>
        <p:nvPicPr>
          <p:cNvPr id="3" name="Picture 3" descr="A screenshot of a cell phone&#10;&#10;Description generated with high confidence">
            <a:extLst>
              <a:ext uri="{FF2B5EF4-FFF2-40B4-BE49-F238E27FC236}">
                <a16:creationId xmlns:a16="http://schemas.microsoft.com/office/drawing/2014/main" id="{7903F75E-169D-4AB6-A435-06B1B413E664}"/>
              </a:ext>
            </a:extLst>
          </p:cNvPr>
          <p:cNvPicPr>
            <a:picLocks noChangeAspect="1"/>
          </p:cNvPicPr>
          <p:nvPr/>
        </p:nvPicPr>
        <p:blipFill>
          <a:blip r:embed="rId2"/>
          <a:stretch>
            <a:fillRect/>
          </a:stretch>
        </p:blipFill>
        <p:spPr>
          <a:xfrm>
            <a:off x="195533" y="471369"/>
            <a:ext cx="8695425" cy="5728357"/>
          </a:xfrm>
          <a:prstGeom prst="rect">
            <a:avLst/>
          </a:prstGeom>
        </p:spPr>
      </p:pic>
    </p:spTree>
    <p:extLst>
      <p:ext uri="{BB962C8B-B14F-4D97-AF65-F5344CB8AC3E}">
        <p14:creationId xmlns:p14="http://schemas.microsoft.com/office/powerpoint/2010/main" val="188999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656C37-3176-46E5-984A-F04EEE5BD8B0}"/>
              </a:ext>
            </a:extLst>
          </p:cNvPr>
          <p:cNvSpPr>
            <a:spLocks noGrp="1"/>
          </p:cNvSpPr>
          <p:nvPr>
            <p:ph type="sldNum" sz="quarter" idx="12"/>
          </p:nvPr>
        </p:nvSpPr>
        <p:spPr/>
        <p:txBody>
          <a:bodyPr/>
          <a:lstStyle/>
          <a:p>
            <a:fld id="{E31375A4-56A4-47D6-9801-1991572033F7}" type="slidenum">
              <a:rPr lang="en-US"/>
              <a:t>53</a:t>
            </a:fld>
            <a:endParaRPr lang="en-US"/>
          </a:p>
        </p:txBody>
      </p:sp>
      <p:pic>
        <p:nvPicPr>
          <p:cNvPr id="3" name="Picture 3" descr="A screenshot of a cell phone&#10;&#10;Description generated with high confidence">
            <a:extLst>
              <a:ext uri="{FF2B5EF4-FFF2-40B4-BE49-F238E27FC236}">
                <a16:creationId xmlns:a16="http://schemas.microsoft.com/office/drawing/2014/main" id="{AEF07BB6-34CA-4CC9-9B90-5182B80A0DE2}"/>
              </a:ext>
            </a:extLst>
          </p:cNvPr>
          <p:cNvPicPr>
            <a:picLocks noChangeAspect="1"/>
          </p:cNvPicPr>
          <p:nvPr/>
        </p:nvPicPr>
        <p:blipFill>
          <a:blip r:embed="rId2"/>
          <a:stretch>
            <a:fillRect/>
          </a:stretch>
        </p:blipFill>
        <p:spPr>
          <a:xfrm>
            <a:off x="166777" y="173976"/>
            <a:ext cx="8681049" cy="5704914"/>
          </a:xfrm>
          <a:prstGeom prst="rect">
            <a:avLst/>
          </a:prstGeom>
        </p:spPr>
      </p:pic>
    </p:spTree>
    <p:extLst>
      <p:ext uri="{BB962C8B-B14F-4D97-AF65-F5344CB8AC3E}">
        <p14:creationId xmlns:p14="http://schemas.microsoft.com/office/powerpoint/2010/main" val="12363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F27D-9784-3A4C-91DA-2D0D7B6613A1}"/>
              </a:ext>
            </a:extLst>
          </p:cNvPr>
          <p:cNvSpPr>
            <a:spLocks noGrp="1"/>
          </p:cNvSpPr>
          <p:nvPr>
            <p:ph type="title"/>
          </p:nvPr>
        </p:nvSpPr>
        <p:spPr/>
        <p:txBody>
          <a:bodyPr/>
          <a:lstStyle/>
          <a:p>
            <a:r>
              <a:rPr lang="en-US"/>
              <a:t>Dynamic Time Warping (DTW)</a:t>
            </a:r>
          </a:p>
        </p:txBody>
      </p:sp>
      <p:sp>
        <p:nvSpPr>
          <p:cNvPr id="3" name="Content Placeholder 2">
            <a:extLst>
              <a:ext uri="{FF2B5EF4-FFF2-40B4-BE49-F238E27FC236}">
                <a16:creationId xmlns:a16="http://schemas.microsoft.com/office/drawing/2014/main" id="{37BAA7E7-3BDE-CA4B-AFE9-81E281CE79D8}"/>
              </a:ext>
            </a:extLst>
          </p:cNvPr>
          <p:cNvSpPr>
            <a:spLocks noGrp="1"/>
          </p:cNvSpPr>
          <p:nvPr>
            <p:ph sz="half" idx="1"/>
          </p:nvPr>
        </p:nvSpPr>
        <p:spPr/>
        <p:txBody>
          <a:bodyPr vert="horz" lIns="68580" tIns="34290" rIns="68580" bIns="34290" rtlCol="0" anchor="t">
            <a:normAutofit/>
          </a:bodyPr>
          <a:lstStyle/>
          <a:p>
            <a:r>
              <a:rPr lang="en-US"/>
              <a:t>Designed especially for time series analysis</a:t>
            </a:r>
          </a:p>
          <a:p>
            <a:r>
              <a:rPr lang="en-US"/>
              <a:t>Ignore SHIFTS in time dimension</a:t>
            </a:r>
          </a:p>
          <a:p>
            <a:r>
              <a:rPr lang="en-GB"/>
              <a:t>Ignore SPEEDS of 2 time series</a:t>
            </a:r>
          </a:p>
          <a:p>
            <a:r>
              <a:rPr lang="en-US"/>
              <a:t>Warp </a:t>
            </a:r>
            <a:r>
              <a:rPr lang="en-HK"/>
              <a:t>time axis repeatedly until an optimal alignment found</a:t>
            </a:r>
          </a:p>
          <a:p>
            <a:r>
              <a:rPr lang="en-HK"/>
              <a:t>Optimal alignment = Warp path with minimum distance</a:t>
            </a:r>
            <a:endParaRPr lang="en-US"/>
          </a:p>
          <a:p>
            <a:endParaRPr lang="en-US"/>
          </a:p>
        </p:txBody>
      </p:sp>
      <p:pic>
        <p:nvPicPr>
          <p:cNvPr id="1028" name="Picture 4" descr="https://www.mathworks.com/help/examples/signal/win64/DynamicTimeWarpingOfRealChirpAndSinusoidExample_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549" y="1449582"/>
            <a:ext cx="4552381" cy="341428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E7C3CAD-E70E-2A48-A6B0-CF187D74B43C}"/>
              </a:ext>
            </a:extLst>
          </p:cNvPr>
          <p:cNvSpPr>
            <a:spLocks noGrp="1"/>
          </p:cNvSpPr>
          <p:nvPr>
            <p:ph type="sldNum" sz="quarter" idx="12"/>
          </p:nvPr>
        </p:nvSpPr>
        <p:spPr/>
        <p:txBody>
          <a:bodyPr/>
          <a:lstStyle/>
          <a:p>
            <a:r>
              <a:rPr lang="en-US"/>
              <a:t>Page </a:t>
            </a:r>
            <a:fld id="{E31375A4-56A4-47D6-9801-1991572033F7}" type="slidenum">
              <a:rPr smtClean="0"/>
              <a:t>6</a:t>
            </a:fld>
            <a:endParaRPr/>
          </a:p>
        </p:txBody>
      </p:sp>
      <p:sp>
        <p:nvSpPr>
          <p:cNvPr id="6" name="TextBox 5">
            <a:extLst>
              <a:ext uri="{FF2B5EF4-FFF2-40B4-BE49-F238E27FC236}">
                <a16:creationId xmlns:a16="http://schemas.microsoft.com/office/drawing/2014/main" id="{D0CA23C7-AC9C-8444-94FB-C90A614D2555}"/>
              </a:ext>
            </a:extLst>
          </p:cNvPr>
          <p:cNvSpPr txBox="1"/>
          <p:nvPr/>
        </p:nvSpPr>
        <p:spPr>
          <a:xfrm>
            <a:off x="4805721" y="1100736"/>
            <a:ext cx="3033184" cy="369332"/>
          </a:xfrm>
          <a:prstGeom prst="rect">
            <a:avLst/>
          </a:prstGeom>
          <a:noFill/>
        </p:spPr>
        <p:txBody>
          <a:bodyPr wrap="square" rtlCol="0" anchor="t">
            <a:spAutoFit/>
          </a:bodyPr>
          <a:lstStyle/>
          <a:p>
            <a:r>
              <a:rPr lang="en-US">
                <a:solidFill>
                  <a:schemeClr val="accent1"/>
                </a:solidFill>
              </a:rPr>
              <a:t>DTW is sexy</a:t>
            </a:r>
          </a:p>
        </p:txBody>
      </p:sp>
      <p:sp>
        <p:nvSpPr>
          <p:cNvPr id="7" name="Rectangle 6">
            <a:extLst>
              <a:ext uri="{FF2B5EF4-FFF2-40B4-BE49-F238E27FC236}">
                <a16:creationId xmlns:a16="http://schemas.microsoft.com/office/drawing/2014/main" id="{B12AF36C-39F6-8C47-A8E8-D26CFEBDBBD5}"/>
              </a:ext>
            </a:extLst>
          </p:cNvPr>
          <p:cNvSpPr/>
          <p:nvPr/>
        </p:nvSpPr>
        <p:spPr>
          <a:xfrm>
            <a:off x="6261782" y="1114854"/>
            <a:ext cx="2441508" cy="369332"/>
          </a:xfrm>
          <a:prstGeom prst="rect">
            <a:avLst/>
          </a:prstGeom>
        </p:spPr>
        <p:txBody>
          <a:bodyPr wrap="square" anchor="t">
            <a:spAutoFit/>
          </a:bodyPr>
          <a:lstStyle/>
          <a:p>
            <a:r>
              <a:rPr lang="en-US">
                <a:solidFill>
                  <a:srgbClr val="0000FF"/>
                </a:solidFill>
              </a:rPr>
              <a:t>DTW~     is~     sexy~</a:t>
            </a:r>
          </a:p>
        </p:txBody>
      </p:sp>
      <p:pic>
        <p:nvPicPr>
          <p:cNvPr id="5" name="Picture 4">
            <a:extLst>
              <a:ext uri="{FF2B5EF4-FFF2-40B4-BE49-F238E27FC236}">
                <a16:creationId xmlns:a16="http://schemas.microsoft.com/office/drawing/2014/main" id="{61B17A1D-D5D9-4A59-8B23-70635DAE888A}"/>
              </a:ext>
            </a:extLst>
          </p:cNvPr>
          <p:cNvPicPr>
            <a:picLocks noChangeAspect="1"/>
          </p:cNvPicPr>
          <p:nvPr/>
        </p:nvPicPr>
        <p:blipFill>
          <a:blip r:embed="rId4"/>
          <a:stretch>
            <a:fillRect/>
          </a:stretch>
        </p:blipFill>
        <p:spPr>
          <a:xfrm>
            <a:off x="467589" y="5018201"/>
            <a:ext cx="1555200" cy="1555200"/>
          </a:xfrm>
          <a:prstGeom prst="rect">
            <a:avLst/>
          </a:prstGeom>
        </p:spPr>
      </p:pic>
      <p:pic>
        <p:nvPicPr>
          <p:cNvPr id="9" name="Picture 5">
            <a:extLst>
              <a:ext uri="{FF2B5EF4-FFF2-40B4-BE49-F238E27FC236}">
                <a16:creationId xmlns:a16="http://schemas.microsoft.com/office/drawing/2014/main" id="{CE4161E0-8A1A-4FA3-90FE-C85405715239}"/>
              </a:ext>
            </a:extLst>
          </p:cNvPr>
          <p:cNvPicPr>
            <a:picLocks noChangeAspect="1"/>
          </p:cNvPicPr>
          <p:nvPr/>
        </p:nvPicPr>
        <p:blipFill>
          <a:blip r:embed="rId5"/>
          <a:stretch>
            <a:fillRect/>
          </a:stretch>
        </p:blipFill>
        <p:spPr>
          <a:xfrm>
            <a:off x="1076296" y="5632938"/>
            <a:ext cx="273600" cy="273600"/>
          </a:xfrm>
          <a:prstGeom prst="rect">
            <a:avLst/>
          </a:prstGeom>
        </p:spPr>
      </p:pic>
      <p:sp>
        <p:nvSpPr>
          <p:cNvPr id="11" name="Rectangle 10">
            <a:extLst>
              <a:ext uri="{FF2B5EF4-FFF2-40B4-BE49-F238E27FC236}">
                <a16:creationId xmlns:a16="http://schemas.microsoft.com/office/drawing/2014/main" id="{70D30C75-CFC9-4717-8932-DB977B300B68}"/>
              </a:ext>
            </a:extLst>
          </p:cNvPr>
          <p:cNvSpPr/>
          <p:nvPr/>
        </p:nvSpPr>
        <p:spPr>
          <a:xfrm>
            <a:off x="2145102" y="5336873"/>
            <a:ext cx="1705153"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Scan to watch our video for more details</a:t>
            </a:r>
          </a:p>
        </p:txBody>
      </p:sp>
    </p:spTree>
    <p:extLst>
      <p:ext uri="{BB962C8B-B14F-4D97-AF65-F5344CB8AC3E}">
        <p14:creationId xmlns:p14="http://schemas.microsoft.com/office/powerpoint/2010/main" val="306641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30AF929A-8948-8B49-840D-C02223007476}"/>
              </a:ext>
            </a:extLst>
          </p:cNvPr>
          <p:cNvSpPr>
            <a:spLocks noGrp="1"/>
          </p:cNvSpPr>
          <p:nvPr>
            <p:ph idx="1"/>
          </p:nvPr>
        </p:nvSpPr>
        <p:spPr/>
        <p:txBody>
          <a:bodyPr vert="horz" lIns="68580" tIns="34290" rIns="68580" bIns="34290" rtlCol="0" anchor="t">
            <a:normAutofit/>
          </a:bodyPr>
          <a:lstStyle/>
          <a:p>
            <a:r>
              <a:rPr lang="en-US"/>
              <a:t>10 People</a:t>
            </a:r>
          </a:p>
          <a:p>
            <a:r>
              <a:rPr lang="en-US"/>
              <a:t>12 Actions</a:t>
            </a:r>
          </a:p>
        </p:txBody>
      </p:sp>
      <p:graphicFrame>
        <p:nvGraphicFramePr>
          <p:cNvPr id="8" name="Table 8">
            <a:extLst>
              <a:ext uri="{FF2B5EF4-FFF2-40B4-BE49-F238E27FC236}">
                <a16:creationId xmlns:a16="http://schemas.microsoft.com/office/drawing/2014/main" id="{59692CB6-2F76-41C5-A33F-1109995495E3}"/>
              </a:ext>
            </a:extLst>
          </p:cNvPr>
          <p:cNvGraphicFramePr>
            <a:graphicFrameLocks noGrp="1"/>
          </p:cNvGraphicFramePr>
          <p:nvPr>
            <p:extLst>
              <p:ext uri="{D42A27DB-BD31-4B8C-83A1-F6EECF244321}">
                <p14:modId xmlns:p14="http://schemas.microsoft.com/office/powerpoint/2010/main" val="2980989806"/>
              </p:ext>
            </p:extLst>
          </p:nvPr>
        </p:nvGraphicFramePr>
        <p:xfrm>
          <a:off x="688588" y="2141717"/>
          <a:ext cx="7351658" cy="3261360"/>
        </p:xfrm>
        <a:graphic>
          <a:graphicData uri="http://schemas.openxmlformats.org/drawingml/2006/table">
            <a:tbl>
              <a:tblPr firstRow="1" bandRow="1">
                <a:tableStyleId>{2D5ABB26-0587-4C30-8999-92F81FD0307C}</a:tableStyleId>
              </a:tblPr>
              <a:tblGrid>
                <a:gridCol w="1367259">
                  <a:extLst>
                    <a:ext uri="{9D8B030D-6E8A-4147-A177-3AD203B41FA5}">
                      <a16:colId xmlns:a16="http://schemas.microsoft.com/office/drawing/2014/main" val="2763661732"/>
                    </a:ext>
                  </a:extLst>
                </a:gridCol>
                <a:gridCol w="1083293">
                  <a:extLst>
                    <a:ext uri="{9D8B030D-6E8A-4147-A177-3AD203B41FA5}">
                      <a16:colId xmlns:a16="http://schemas.microsoft.com/office/drawing/2014/main" val="283078302"/>
                    </a:ext>
                  </a:extLst>
                </a:gridCol>
                <a:gridCol w="1404776">
                  <a:extLst>
                    <a:ext uri="{9D8B030D-6E8A-4147-A177-3AD203B41FA5}">
                      <a16:colId xmlns:a16="http://schemas.microsoft.com/office/drawing/2014/main" val="673569591"/>
                    </a:ext>
                  </a:extLst>
                </a:gridCol>
                <a:gridCol w="1045777">
                  <a:extLst>
                    <a:ext uri="{9D8B030D-6E8A-4147-A177-3AD203B41FA5}">
                      <a16:colId xmlns:a16="http://schemas.microsoft.com/office/drawing/2014/main" val="2460078216"/>
                    </a:ext>
                  </a:extLst>
                </a:gridCol>
                <a:gridCol w="1404776">
                  <a:extLst>
                    <a:ext uri="{9D8B030D-6E8A-4147-A177-3AD203B41FA5}">
                      <a16:colId xmlns:a16="http://schemas.microsoft.com/office/drawing/2014/main" val="4118242918"/>
                    </a:ext>
                  </a:extLst>
                </a:gridCol>
                <a:gridCol w="1045777">
                  <a:extLst>
                    <a:ext uri="{9D8B030D-6E8A-4147-A177-3AD203B41FA5}">
                      <a16:colId xmlns:a16="http://schemas.microsoft.com/office/drawing/2014/main" val="2935342905"/>
                    </a:ext>
                  </a:extLst>
                </a:gridCol>
              </a:tblGrid>
              <a:tr h="860867">
                <a:tc>
                  <a:txBody>
                    <a:bodyPr/>
                    <a:lstStyle/>
                    <a:p>
                      <a:pPr>
                        <a:buNone/>
                      </a:pPr>
                      <a:endParaRPr lang="en-US" sz="1400">
                        <a:latin typeface="+mn-lt"/>
                      </a:endParaRPr>
                    </a:p>
                    <a:p>
                      <a:pPr lvl="0">
                        <a:buNone/>
                      </a:pPr>
                      <a:r>
                        <a:rPr lang="en-US" sz="1400">
                          <a:latin typeface="+mn-lt"/>
                        </a:rPr>
                        <a:t>Standing</a:t>
                      </a:r>
                    </a:p>
                    <a:p>
                      <a:pPr lvl="0">
                        <a:buNone/>
                      </a:pPr>
                      <a:r>
                        <a:rPr lang="en-US" sz="1400">
                          <a:latin typeface="+mn-lt"/>
                        </a:rPr>
                        <a:t>(1 min)</a:t>
                      </a:r>
                    </a:p>
                    <a:p>
                      <a:pPr lvl="0">
                        <a:buNone/>
                      </a:pPr>
                      <a:endParaRPr lang="en-US" sz="1400">
                        <a:latin typeface="+mn-lt"/>
                      </a:endParaRPr>
                    </a:p>
                  </a:txBody>
                  <a:tcPr marL="68580" marR="68580" marT="34290" marB="34290"/>
                </a:tc>
                <a:tc>
                  <a:txBody>
                    <a:bodyPr/>
                    <a:lstStyle/>
                    <a:p>
                      <a:endParaRPr lang="en-US" sz="1400">
                        <a:latin typeface="+mn-lt"/>
                      </a:endParaRPr>
                    </a:p>
                  </a:txBody>
                  <a:tcPr marL="68580" marR="68580" marT="34290" marB="34290"/>
                </a:tc>
                <a:tc>
                  <a:txBody>
                    <a:bodyPr/>
                    <a:lstStyle/>
                    <a:p>
                      <a:pPr>
                        <a:buNone/>
                      </a:pPr>
                      <a:endParaRPr lang="en-US" sz="1400">
                        <a:latin typeface="+mn-lt"/>
                      </a:endParaRPr>
                    </a:p>
                    <a:p>
                      <a:pPr lvl="0">
                        <a:buNone/>
                      </a:pPr>
                      <a:r>
                        <a:rPr lang="en-US" sz="1400">
                          <a:latin typeface="+mn-lt"/>
                        </a:rPr>
                        <a:t>Sitting &amp; Relaxing</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endParaRPr lang="en-US" sz="1400">
                        <a:latin typeface="+mn-lt"/>
                      </a:endParaRPr>
                    </a:p>
                  </a:txBody>
                  <a:tcPr marL="68580" marR="68580" marT="34290" marB="34290"/>
                </a:tc>
                <a:tc>
                  <a:txBody>
                    <a:bodyPr/>
                    <a:lstStyle/>
                    <a:p>
                      <a:pPr>
                        <a:buNone/>
                      </a:pPr>
                      <a:endParaRPr lang="en-US" sz="1400">
                        <a:latin typeface="+mn-lt"/>
                      </a:endParaRPr>
                    </a:p>
                    <a:p>
                      <a:pPr lvl="0" algn="l">
                        <a:buNone/>
                      </a:pPr>
                      <a:r>
                        <a:rPr lang="en-US" sz="1400" b="0" i="0" u="none" strike="noStrike" noProof="0">
                          <a:solidFill>
                            <a:srgbClr val="000000"/>
                          </a:solidFill>
                          <a:latin typeface="+mn-lt"/>
                        </a:rPr>
                        <a:t>Lying Down</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874907803"/>
                  </a:ext>
                </a:extLst>
              </a:tr>
              <a:tr h="685800">
                <a:tc>
                  <a:txBody>
                    <a:bodyPr/>
                    <a:lstStyle/>
                    <a:p>
                      <a:pPr lvl="0" algn="l">
                        <a:buNone/>
                      </a:pPr>
                      <a:r>
                        <a:rPr lang="en-US" sz="1400" b="0" i="0" u="none" strike="noStrike" noProof="0">
                          <a:solidFill>
                            <a:srgbClr val="000000"/>
                          </a:solidFill>
                          <a:latin typeface="+mn-lt"/>
                        </a:rPr>
                        <a:t>Walking</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endParaRPr lang="en-US" sz="1400">
                        <a:latin typeface="+mn-lt"/>
                      </a:endParaRPr>
                    </a:p>
                  </a:txBody>
                  <a:tcPr marL="68580" marR="68580" marT="34290" marB="34290"/>
                </a:tc>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Climbing Stairs</a:t>
                      </a:r>
                    </a:p>
                    <a:p>
                      <a:pPr lvl="0" algn="l">
                        <a:buNone/>
                      </a:pPr>
                      <a:r>
                        <a:rPr lang="en-US" sz="1400" b="0" i="0" u="none" strike="noStrike" noProof="0">
                          <a:solidFill>
                            <a:srgbClr val="000000"/>
                          </a:solidFill>
                          <a:latin typeface="+mn-lt"/>
                        </a:rPr>
                        <a:t>(1 min)</a:t>
                      </a:r>
                      <a:endParaRPr lang="en-US" sz="1400">
                        <a:latin typeface="+mn-lt"/>
                      </a:endParaRPr>
                    </a:p>
                  </a:txBody>
                  <a:tcPr marL="68580" marR="68580" marT="34290" marB="34290"/>
                </a:tc>
                <a:tc>
                  <a:txBody>
                    <a:bodyPr/>
                    <a:lstStyle/>
                    <a:p>
                      <a:pPr lvl="0">
                        <a:buNone/>
                      </a:pPr>
                      <a:endParaRPr lang="en-US" sz="1400">
                        <a:latin typeface="+mn-lt"/>
                      </a:endParaRPr>
                    </a:p>
                  </a:txBody>
                  <a:tcPr marL="68580" marR="68580" marT="34290" marB="34290"/>
                </a:tc>
                <a:tc>
                  <a:txBody>
                    <a:bodyPr/>
                    <a:lstStyle/>
                    <a:p>
                      <a:pPr lvl="0" algn="l">
                        <a:buNone/>
                      </a:pPr>
                      <a:r>
                        <a:rPr lang="en-US" sz="1400" b="0" i="0" u="none" strike="noStrike" noProof="0">
                          <a:solidFill>
                            <a:srgbClr val="000000"/>
                          </a:solidFill>
                          <a:latin typeface="+mn-lt"/>
                        </a:rPr>
                        <a:t>Waist Bends Forward</a:t>
                      </a:r>
                    </a:p>
                    <a:p>
                      <a:pPr lvl="0" algn="l">
                        <a:buNone/>
                      </a:pPr>
                      <a:r>
                        <a:rPr lang="en-US" sz="1400" b="0" i="0" u="none" strike="noStrike" noProof="0">
                          <a:solidFill>
                            <a:srgbClr val="000000"/>
                          </a:solidFill>
                          <a:latin typeface="+mn-lt"/>
                        </a:rPr>
                        <a:t>(20X)</a:t>
                      </a: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748970253"/>
                  </a:ext>
                </a:extLst>
              </a:tr>
              <a:tr h="685800">
                <a:tc>
                  <a:txBody>
                    <a:bodyPr/>
                    <a:lstStyle/>
                    <a:p>
                      <a:pPr lvl="0" algn="l">
                        <a:buNone/>
                      </a:pPr>
                      <a:r>
                        <a:rPr lang="en-US" sz="1400" b="0" i="0" u="none" strike="noStrike" noProof="0">
                          <a:solidFill>
                            <a:srgbClr val="000000"/>
                          </a:solidFill>
                          <a:latin typeface="+mn-lt"/>
                        </a:rPr>
                        <a:t>Frontal Elevation of Arms</a:t>
                      </a:r>
                    </a:p>
                    <a:p>
                      <a:pPr lvl="0" algn="l">
                        <a:buNone/>
                      </a:pPr>
                      <a:r>
                        <a:rPr lang="en-US" sz="1400" b="0" i="0" u="none" strike="noStrike" noProof="0">
                          <a:solidFill>
                            <a:srgbClr val="000000"/>
                          </a:solidFill>
                          <a:latin typeface="+mn-lt"/>
                        </a:rPr>
                        <a:t>(20X)</a:t>
                      </a:r>
                    </a:p>
                  </a:txBody>
                  <a:tcPr marL="68580" marR="68580" marT="34290" marB="34290"/>
                </a:tc>
                <a:tc>
                  <a:txBody>
                    <a:bodyPr/>
                    <a:lstStyle/>
                    <a:p>
                      <a:endParaRPr lang="en-US" sz="1400">
                        <a:latin typeface="+mn-lt"/>
                      </a:endParaRPr>
                    </a:p>
                  </a:txBody>
                  <a:tcPr marL="68580" marR="68580" marT="34290" marB="34290"/>
                </a:tc>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Knees Bending</a:t>
                      </a:r>
                    </a:p>
                    <a:p>
                      <a:pPr lvl="0" algn="l">
                        <a:buNone/>
                      </a:pPr>
                      <a:r>
                        <a:rPr lang="en-US" sz="1400" b="0" i="0" u="none" strike="noStrike" noProof="0">
                          <a:solidFill>
                            <a:srgbClr val="000000"/>
                          </a:solidFill>
                          <a:latin typeface="+mn-lt"/>
                        </a:rPr>
                        <a:t>(20X)</a:t>
                      </a:r>
                    </a:p>
                  </a:txBody>
                  <a:tcPr marL="68580" marR="68580" marT="34290" marB="34290"/>
                </a:tc>
                <a:tc>
                  <a:txBody>
                    <a:bodyPr/>
                    <a:lstStyle/>
                    <a:p>
                      <a:pPr lvl="0">
                        <a:buNone/>
                      </a:pPr>
                      <a:endParaRPr lang="en-US" sz="1400">
                        <a:latin typeface="+mn-lt"/>
                      </a:endParaRPr>
                    </a:p>
                  </a:txBody>
                  <a:tcPr marL="68580" marR="68580" marT="34290" marB="34290"/>
                </a:tc>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Cycling</a:t>
                      </a:r>
                      <a:endParaRPr lang="en-US" sz="1400">
                        <a:latin typeface="+mn-lt"/>
                      </a:endParaRPr>
                    </a:p>
                    <a:p>
                      <a:pPr lvl="0" algn="l">
                        <a:buNone/>
                      </a:pPr>
                      <a:r>
                        <a:rPr lang="en-US" sz="1400" b="0" i="0" u="none" strike="noStrike" noProof="0">
                          <a:solidFill>
                            <a:srgbClr val="000000"/>
                          </a:solidFill>
                          <a:latin typeface="+mn-lt"/>
                        </a:rPr>
                        <a:t>(1 min)</a:t>
                      </a: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1247893494"/>
                  </a:ext>
                </a:extLst>
              </a:tr>
              <a:tr h="685800">
                <a:tc>
                  <a:txBody>
                    <a:bodyPr/>
                    <a:lstStyle/>
                    <a:p>
                      <a:pPr lvl="0" algn="l">
                        <a:buNone/>
                      </a:pPr>
                      <a:endParaRPr lang="en-US" sz="1400" b="0" i="0" u="none" strike="noStrike" noProof="0">
                        <a:solidFill>
                          <a:srgbClr val="000000"/>
                        </a:solidFill>
                        <a:latin typeface="+mn-lt"/>
                      </a:endParaRPr>
                    </a:p>
                    <a:p>
                      <a:pPr lvl="0" algn="l">
                        <a:buNone/>
                      </a:pPr>
                      <a:r>
                        <a:rPr lang="en-US" sz="1400" b="0" i="0" u="none" strike="noStrike" noProof="0">
                          <a:solidFill>
                            <a:srgbClr val="000000"/>
                          </a:solidFill>
                          <a:latin typeface="+mn-lt"/>
                        </a:rPr>
                        <a:t>Jogging</a:t>
                      </a:r>
                    </a:p>
                    <a:p>
                      <a:pPr lvl="0" algn="l">
                        <a:buNone/>
                      </a:pPr>
                      <a:r>
                        <a:rPr lang="en-US" sz="1400" b="0" i="0" u="none" strike="noStrike" noProof="0">
                          <a:solidFill>
                            <a:srgbClr val="000000"/>
                          </a:solidFill>
                          <a:latin typeface="+mn-lt"/>
                        </a:rPr>
                        <a:t>(1 min)</a:t>
                      </a:r>
                    </a:p>
                  </a:txBody>
                  <a:tcPr marL="68580" marR="68580" marT="34290" marB="34290"/>
                </a:tc>
                <a:tc>
                  <a:txBody>
                    <a:bodyPr/>
                    <a:lstStyle/>
                    <a:p>
                      <a:endParaRPr lang="en-US" sz="1400">
                        <a:latin typeface="+mn-lt"/>
                      </a:endParaRPr>
                    </a:p>
                  </a:txBody>
                  <a:tcPr marL="68580" marR="68580" marT="34290" marB="34290"/>
                </a:tc>
                <a:tc>
                  <a:txBody>
                    <a:bodyPr/>
                    <a:lstStyle/>
                    <a:p>
                      <a:pPr>
                        <a:buNone/>
                      </a:pPr>
                      <a:endParaRPr lang="en-US" sz="1400">
                        <a:latin typeface="+mn-lt"/>
                      </a:endParaRPr>
                    </a:p>
                    <a:p>
                      <a:pPr lvl="0">
                        <a:buNone/>
                      </a:pPr>
                      <a:r>
                        <a:rPr lang="en-US" sz="1400">
                          <a:latin typeface="+mn-lt"/>
                        </a:rPr>
                        <a:t>Running</a:t>
                      </a:r>
                    </a:p>
                    <a:p>
                      <a:pPr lvl="0">
                        <a:buNone/>
                      </a:pPr>
                      <a:r>
                        <a:rPr lang="en-US" sz="1400">
                          <a:latin typeface="+mn-lt"/>
                        </a:rPr>
                        <a:t>(1 min)</a:t>
                      </a:r>
                    </a:p>
                  </a:txBody>
                  <a:tcPr marL="68580" marR="68580" marT="34290" marB="34290"/>
                </a:tc>
                <a:tc>
                  <a:txBody>
                    <a:bodyPr/>
                    <a:lstStyle/>
                    <a:p>
                      <a:endParaRPr lang="en-US" sz="1400">
                        <a:latin typeface="+mn-lt"/>
                      </a:endParaRPr>
                    </a:p>
                  </a:txBody>
                  <a:tcPr marL="68580" marR="68580" marT="34290" marB="34290"/>
                </a:tc>
                <a:tc>
                  <a:txBody>
                    <a:bodyPr/>
                    <a:lstStyle/>
                    <a:p>
                      <a:pPr>
                        <a:buNone/>
                      </a:pPr>
                      <a:r>
                        <a:rPr lang="en-US" sz="1400">
                          <a:latin typeface="+mn-lt"/>
                        </a:rPr>
                        <a:t>Jump Front &amp; Back</a:t>
                      </a:r>
                    </a:p>
                    <a:p>
                      <a:pPr lvl="0">
                        <a:buNone/>
                      </a:pPr>
                      <a:r>
                        <a:rPr lang="en-US" sz="1400">
                          <a:latin typeface="+mn-lt"/>
                        </a:rPr>
                        <a:t>(20X)</a:t>
                      </a:r>
                    </a:p>
                  </a:txBody>
                  <a:tcPr marL="68580" marR="68580" marT="34290" marB="34290"/>
                </a:tc>
                <a:tc>
                  <a:txBody>
                    <a:bodyPr/>
                    <a:lstStyle/>
                    <a:p>
                      <a:endParaRPr lang="en-US" sz="1400">
                        <a:latin typeface="+mn-lt"/>
                      </a:endParaRPr>
                    </a:p>
                  </a:txBody>
                  <a:tcPr marL="68580" marR="68580" marT="34290" marB="34290"/>
                </a:tc>
                <a:extLst>
                  <a:ext uri="{0D108BD9-81ED-4DB2-BD59-A6C34878D82A}">
                    <a16:rowId xmlns:a16="http://schemas.microsoft.com/office/drawing/2014/main" val="635730167"/>
                  </a:ext>
                </a:extLst>
              </a:tr>
            </a:tbl>
          </a:graphicData>
        </a:graphic>
      </p:graphicFrame>
      <p:pic>
        <p:nvPicPr>
          <p:cNvPr id="10" name="Picture 10">
            <a:extLst>
              <a:ext uri="{FF2B5EF4-FFF2-40B4-BE49-F238E27FC236}">
                <a16:creationId xmlns:a16="http://schemas.microsoft.com/office/drawing/2014/main" id="{6813FFCD-6C74-4957-B9B7-3426F8F1EB8A}"/>
              </a:ext>
            </a:extLst>
          </p:cNvPr>
          <p:cNvPicPr>
            <a:picLocks noChangeAspect="1"/>
          </p:cNvPicPr>
          <p:nvPr/>
        </p:nvPicPr>
        <p:blipFill>
          <a:blip r:embed="rId3"/>
          <a:stretch>
            <a:fillRect/>
          </a:stretch>
        </p:blipFill>
        <p:spPr>
          <a:xfrm>
            <a:off x="4572000" y="4715737"/>
            <a:ext cx="685800" cy="692944"/>
          </a:xfrm>
          <a:prstGeom prst="rect">
            <a:avLst/>
          </a:prstGeom>
        </p:spPr>
      </p:pic>
      <p:pic>
        <p:nvPicPr>
          <p:cNvPr id="12" name="Picture 12">
            <a:extLst>
              <a:ext uri="{FF2B5EF4-FFF2-40B4-BE49-F238E27FC236}">
                <a16:creationId xmlns:a16="http://schemas.microsoft.com/office/drawing/2014/main" id="{48B297A4-39A9-432D-B6D9-47D273CCBF0F}"/>
              </a:ext>
            </a:extLst>
          </p:cNvPr>
          <p:cNvPicPr>
            <a:picLocks noChangeAspect="1"/>
          </p:cNvPicPr>
          <p:nvPr/>
        </p:nvPicPr>
        <p:blipFill>
          <a:blip r:embed="rId4"/>
          <a:stretch>
            <a:fillRect/>
          </a:stretch>
        </p:blipFill>
        <p:spPr>
          <a:xfrm>
            <a:off x="6979886" y="3997416"/>
            <a:ext cx="685800" cy="685800"/>
          </a:xfrm>
          <a:prstGeom prst="rect">
            <a:avLst/>
          </a:prstGeom>
        </p:spPr>
      </p:pic>
      <p:pic>
        <p:nvPicPr>
          <p:cNvPr id="14" name="Picture 14" descr="A picture containing clipart&#10;&#10;Description generated with high confidence">
            <a:extLst>
              <a:ext uri="{FF2B5EF4-FFF2-40B4-BE49-F238E27FC236}">
                <a16:creationId xmlns:a16="http://schemas.microsoft.com/office/drawing/2014/main" id="{D6C8AF3D-30B8-41E6-B30B-0EE1447FE9F6}"/>
              </a:ext>
            </a:extLst>
          </p:cNvPr>
          <p:cNvPicPr>
            <a:picLocks noChangeAspect="1"/>
          </p:cNvPicPr>
          <p:nvPr/>
        </p:nvPicPr>
        <p:blipFill>
          <a:blip r:embed="rId5"/>
          <a:stretch>
            <a:fillRect/>
          </a:stretch>
        </p:blipFill>
        <p:spPr>
          <a:xfrm>
            <a:off x="4583598" y="2434875"/>
            <a:ext cx="685800" cy="685800"/>
          </a:xfrm>
          <a:prstGeom prst="rect">
            <a:avLst/>
          </a:prstGeom>
        </p:spPr>
      </p:pic>
      <p:pic>
        <p:nvPicPr>
          <p:cNvPr id="16" name="Picture 16">
            <a:extLst>
              <a:ext uri="{FF2B5EF4-FFF2-40B4-BE49-F238E27FC236}">
                <a16:creationId xmlns:a16="http://schemas.microsoft.com/office/drawing/2014/main" id="{FC34D37C-5C1E-47E4-B19E-2BF4E6F1604C}"/>
              </a:ext>
            </a:extLst>
          </p:cNvPr>
          <p:cNvPicPr>
            <a:picLocks noChangeAspect="1"/>
          </p:cNvPicPr>
          <p:nvPr/>
        </p:nvPicPr>
        <p:blipFill>
          <a:blip r:embed="rId6"/>
          <a:stretch>
            <a:fillRect/>
          </a:stretch>
        </p:blipFill>
        <p:spPr>
          <a:xfrm>
            <a:off x="4593623" y="3156006"/>
            <a:ext cx="685800" cy="685800"/>
          </a:xfrm>
          <a:prstGeom prst="rect">
            <a:avLst/>
          </a:prstGeom>
        </p:spPr>
      </p:pic>
      <p:pic>
        <p:nvPicPr>
          <p:cNvPr id="18" name="Picture 18">
            <a:extLst>
              <a:ext uri="{FF2B5EF4-FFF2-40B4-BE49-F238E27FC236}">
                <a16:creationId xmlns:a16="http://schemas.microsoft.com/office/drawing/2014/main" id="{A5CE2F58-5639-40F4-B316-8079A6CFCDC7}"/>
              </a:ext>
            </a:extLst>
          </p:cNvPr>
          <p:cNvPicPr>
            <a:picLocks noChangeAspect="1"/>
          </p:cNvPicPr>
          <p:nvPr/>
        </p:nvPicPr>
        <p:blipFill>
          <a:blip r:embed="rId7"/>
          <a:stretch>
            <a:fillRect/>
          </a:stretch>
        </p:blipFill>
        <p:spPr>
          <a:xfrm>
            <a:off x="2207360" y="3156006"/>
            <a:ext cx="685800" cy="685800"/>
          </a:xfrm>
          <a:prstGeom prst="rect">
            <a:avLst/>
          </a:prstGeom>
        </p:spPr>
      </p:pic>
      <p:pic>
        <p:nvPicPr>
          <p:cNvPr id="22" name="Picture 22">
            <a:extLst>
              <a:ext uri="{FF2B5EF4-FFF2-40B4-BE49-F238E27FC236}">
                <a16:creationId xmlns:a16="http://schemas.microsoft.com/office/drawing/2014/main" id="{31910C4F-FDFC-4DD6-B414-C9841459A002}"/>
              </a:ext>
            </a:extLst>
          </p:cNvPr>
          <p:cNvPicPr>
            <a:picLocks noChangeAspect="1"/>
          </p:cNvPicPr>
          <p:nvPr/>
        </p:nvPicPr>
        <p:blipFill>
          <a:blip r:embed="rId8"/>
          <a:stretch>
            <a:fillRect/>
          </a:stretch>
        </p:blipFill>
        <p:spPr>
          <a:xfrm>
            <a:off x="2207360" y="4719309"/>
            <a:ext cx="685800" cy="685800"/>
          </a:xfrm>
          <a:prstGeom prst="rect">
            <a:avLst/>
          </a:prstGeom>
        </p:spPr>
      </p:pic>
      <p:pic>
        <p:nvPicPr>
          <p:cNvPr id="24" name="Picture 24">
            <a:extLst>
              <a:ext uri="{FF2B5EF4-FFF2-40B4-BE49-F238E27FC236}">
                <a16:creationId xmlns:a16="http://schemas.microsoft.com/office/drawing/2014/main" id="{68C2ED04-70D6-49DF-BA6A-91C3FBFBE554}"/>
              </a:ext>
            </a:extLst>
          </p:cNvPr>
          <p:cNvPicPr>
            <a:picLocks noChangeAspect="1"/>
          </p:cNvPicPr>
          <p:nvPr/>
        </p:nvPicPr>
        <p:blipFill>
          <a:blip r:embed="rId9"/>
          <a:stretch>
            <a:fillRect/>
          </a:stretch>
        </p:blipFill>
        <p:spPr>
          <a:xfrm>
            <a:off x="6959836" y="4719309"/>
            <a:ext cx="685800" cy="685800"/>
          </a:xfrm>
          <a:prstGeom prst="rect">
            <a:avLst/>
          </a:prstGeom>
        </p:spPr>
      </p:pic>
      <p:pic>
        <p:nvPicPr>
          <p:cNvPr id="26" name="Picture 26">
            <a:extLst>
              <a:ext uri="{FF2B5EF4-FFF2-40B4-BE49-F238E27FC236}">
                <a16:creationId xmlns:a16="http://schemas.microsoft.com/office/drawing/2014/main" id="{E0A77E54-3326-41E4-8206-48D894E39D34}"/>
              </a:ext>
            </a:extLst>
          </p:cNvPr>
          <p:cNvPicPr>
            <a:picLocks noChangeAspect="1"/>
          </p:cNvPicPr>
          <p:nvPr/>
        </p:nvPicPr>
        <p:blipFill>
          <a:blip r:embed="rId10"/>
          <a:stretch>
            <a:fillRect/>
          </a:stretch>
        </p:blipFill>
        <p:spPr>
          <a:xfrm>
            <a:off x="6959836" y="2401844"/>
            <a:ext cx="685800" cy="685800"/>
          </a:xfrm>
          <a:prstGeom prst="rect">
            <a:avLst/>
          </a:prstGeom>
        </p:spPr>
      </p:pic>
      <p:pic>
        <p:nvPicPr>
          <p:cNvPr id="32" name="Picture 32">
            <a:extLst>
              <a:ext uri="{FF2B5EF4-FFF2-40B4-BE49-F238E27FC236}">
                <a16:creationId xmlns:a16="http://schemas.microsoft.com/office/drawing/2014/main" id="{9E258215-FC0D-42B5-BCAD-4F887A4D50E8}"/>
              </a:ext>
            </a:extLst>
          </p:cNvPr>
          <p:cNvPicPr>
            <a:picLocks noChangeAspect="1"/>
          </p:cNvPicPr>
          <p:nvPr/>
        </p:nvPicPr>
        <p:blipFill>
          <a:blip r:embed="rId11"/>
          <a:stretch>
            <a:fillRect/>
          </a:stretch>
        </p:blipFill>
        <p:spPr>
          <a:xfrm>
            <a:off x="4593623" y="3997416"/>
            <a:ext cx="685800" cy="685800"/>
          </a:xfrm>
          <a:prstGeom prst="rect">
            <a:avLst/>
          </a:prstGeom>
        </p:spPr>
      </p:pic>
      <p:pic>
        <p:nvPicPr>
          <p:cNvPr id="34" name="Picture 34" descr="A close up of a logo&#10;&#10;Description generated with high confidence">
            <a:extLst>
              <a:ext uri="{FF2B5EF4-FFF2-40B4-BE49-F238E27FC236}">
                <a16:creationId xmlns:a16="http://schemas.microsoft.com/office/drawing/2014/main" id="{62A13AE3-243B-4D2A-80E0-C90D46F7AB0B}"/>
              </a:ext>
            </a:extLst>
          </p:cNvPr>
          <p:cNvPicPr>
            <a:picLocks noChangeAspect="1"/>
          </p:cNvPicPr>
          <p:nvPr/>
        </p:nvPicPr>
        <p:blipFill>
          <a:blip r:embed="rId12"/>
          <a:stretch>
            <a:fillRect/>
          </a:stretch>
        </p:blipFill>
        <p:spPr>
          <a:xfrm>
            <a:off x="2207360" y="3997416"/>
            <a:ext cx="685800" cy="685800"/>
          </a:xfrm>
          <a:prstGeom prst="rect">
            <a:avLst/>
          </a:prstGeom>
        </p:spPr>
      </p:pic>
      <p:pic>
        <p:nvPicPr>
          <p:cNvPr id="38" name="Picture 38">
            <a:extLst>
              <a:ext uri="{FF2B5EF4-FFF2-40B4-BE49-F238E27FC236}">
                <a16:creationId xmlns:a16="http://schemas.microsoft.com/office/drawing/2014/main" id="{F7A416EA-BE35-4902-AF09-51B3D525C372}"/>
              </a:ext>
            </a:extLst>
          </p:cNvPr>
          <p:cNvPicPr>
            <a:picLocks noChangeAspect="1"/>
          </p:cNvPicPr>
          <p:nvPr/>
        </p:nvPicPr>
        <p:blipFill>
          <a:blip r:embed="rId13"/>
          <a:stretch>
            <a:fillRect/>
          </a:stretch>
        </p:blipFill>
        <p:spPr>
          <a:xfrm rot="7216187">
            <a:off x="6959836" y="3127069"/>
            <a:ext cx="685800" cy="685800"/>
          </a:xfrm>
          <a:prstGeom prst="rect">
            <a:avLst/>
          </a:prstGeom>
        </p:spPr>
      </p:pic>
      <p:pic>
        <p:nvPicPr>
          <p:cNvPr id="6" name="Picture 6" descr="A close up of a logo&#10;&#10;Description generated with high confidence">
            <a:extLst>
              <a:ext uri="{FF2B5EF4-FFF2-40B4-BE49-F238E27FC236}">
                <a16:creationId xmlns:a16="http://schemas.microsoft.com/office/drawing/2014/main" id="{F33291DC-4037-4531-9434-ABF92E605FCC}"/>
              </a:ext>
            </a:extLst>
          </p:cNvPr>
          <p:cNvPicPr>
            <a:picLocks noChangeAspect="1"/>
          </p:cNvPicPr>
          <p:nvPr/>
        </p:nvPicPr>
        <p:blipFill>
          <a:blip r:embed="rId14"/>
          <a:stretch>
            <a:fillRect/>
          </a:stretch>
        </p:blipFill>
        <p:spPr>
          <a:xfrm>
            <a:off x="2207360" y="2376238"/>
            <a:ext cx="685800" cy="685800"/>
          </a:xfrm>
          <a:prstGeom prst="rect">
            <a:avLst/>
          </a:prstGeom>
        </p:spPr>
      </p:pic>
      <p:sp>
        <p:nvSpPr>
          <p:cNvPr id="4" name="Slide Number Placeholder 3">
            <a:extLst>
              <a:ext uri="{FF2B5EF4-FFF2-40B4-BE49-F238E27FC236}">
                <a16:creationId xmlns:a16="http://schemas.microsoft.com/office/drawing/2014/main" id="{B07C7132-0562-4F45-9975-50F95A2E291A}"/>
              </a:ext>
            </a:extLst>
          </p:cNvPr>
          <p:cNvSpPr>
            <a:spLocks noGrp="1"/>
          </p:cNvSpPr>
          <p:nvPr>
            <p:ph type="sldNum" sz="quarter" idx="12"/>
          </p:nvPr>
        </p:nvSpPr>
        <p:spPr/>
        <p:txBody>
          <a:bodyPr/>
          <a:lstStyle/>
          <a:p>
            <a:r>
              <a:rPr lang="en-HK"/>
              <a:t>Page </a:t>
            </a:r>
            <a:fld id="{47042922-AAB2-A244-BC71-72150ED145DC}" type="slidenum">
              <a:rPr lang="en-HK" smtClean="0"/>
              <a:pPr/>
              <a:t>7</a:t>
            </a:fld>
            <a:endParaRPr lang="en-HK"/>
          </a:p>
        </p:txBody>
      </p:sp>
    </p:spTree>
    <p:extLst>
      <p:ext uri="{BB962C8B-B14F-4D97-AF65-F5344CB8AC3E}">
        <p14:creationId xmlns:p14="http://schemas.microsoft.com/office/powerpoint/2010/main" val="27849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Dataset</a:t>
            </a:r>
          </a:p>
        </p:txBody>
      </p:sp>
      <p:sp>
        <p:nvSpPr>
          <p:cNvPr id="3" name="Content Placeholder 2">
            <a:extLst>
              <a:ext uri="{FF2B5EF4-FFF2-40B4-BE49-F238E27FC236}">
                <a16:creationId xmlns:a16="http://schemas.microsoft.com/office/drawing/2014/main" id="{30AF929A-8948-8B49-840D-C02223007476}"/>
              </a:ext>
            </a:extLst>
          </p:cNvPr>
          <p:cNvSpPr>
            <a:spLocks noGrp="1"/>
          </p:cNvSpPr>
          <p:nvPr>
            <p:ph idx="1"/>
          </p:nvPr>
        </p:nvSpPr>
        <p:spPr>
          <a:xfrm>
            <a:off x="885997" y="1302419"/>
            <a:ext cx="4412296" cy="2900327"/>
          </a:xfrm>
        </p:spPr>
        <p:txBody>
          <a:bodyPr vert="horz" lIns="68580" tIns="34290" rIns="68580" bIns="34290" rtlCol="0" anchor="t">
            <a:normAutofit/>
          </a:bodyPr>
          <a:lstStyle/>
          <a:p>
            <a:r>
              <a:rPr lang="en-US"/>
              <a:t>3 Sensors: Chest, Right Lower Arm &amp; Left Ankle</a:t>
            </a:r>
          </a:p>
          <a:p>
            <a:endParaRPr lang="en-US"/>
          </a:p>
          <a:p>
            <a:r>
              <a:rPr lang="en-US"/>
              <a:t>23 Features</a:t>
            </a:r>
          </a:p>
          <a:p>
            <a:pPr lvl="1"/>
            <a:r>
              <a:rPr lang="en-US"/>
              <a:t>Acceleration (m/s</a:t>
            </a:r>
            <a:r>
              <a:rPr lang="en-US" baseline="30000"/>
              <a:t>2</a:t>
            </a:r>
            <a:r>
              <a:rPr lang="en-US"/>
              <a:t>)</a:t>
            </a:r>
          </a:p>
          <a:p>
            <a:pPr lvl="1">
              <a:spcBef>
                <a:spcPts val="400"/>
              </a:spcBef>
            </a:pPr>
            <a:r>
              <a:rPr lang="en-US"/>
              <a:t>Electrocardiogram Signal</a:t>
            </a:r>
            <a:r>
              <a:rPr lang="en-US">
                <a:solidFill>
                  <a:schemeClr val="tx1"/>
                </a:solidFill>
              </a:rPr>
              <a:t> (mV) </a:t>
            </a:r>
          </a:p>
          <a:p>
            <a:pPr lvl="1"/>
            <a:r>
              <a:rPr lang="en-US"/>
              <a:t>Gyroscope – angle velocity (</a:t>
            </a:r>
            <a:r>
              <a:rPr lang="en-US" err="1"/>
              <a:t>deg</a:t>
            </a:r>
            <a:r>
              <a:rPr lang="en-US"/>
              <a:t>/s)</a:t>
            </a:r>
          </a:p>
          <a:p>
            <a:pPr lvl="1">
              <a:spcBef>
                <a:spcPts val="400"/>
              </a:spcBef>
            </a:pPr>
            <a:r>
              <a:rPr lang="en-US"/>
              <a:t>Magnetometer </a:t>
            </a:r>
            <a:r>
              <a:rPr lang="en-US">
                <a:solidFill>
                  <a:schemeClr val="tx1"/>
                </a:solidFill>
              </a:rPr>
              <a:t>(local)</a:t>
            </a:r>
          </a:p>
          <a:p>
            <a:pPr lvl="1"/>
            <a:endParaRPr lang="en-US">
              <a:solidFill>
                <a:schemeClr val="tx1"/>
              </a:solidFill>
            </a:endParaRPr>
          </a:p>
        </p:txBody>
      </p:sp>
      <p:pic>
        <p:nvPicPr>
          <p:cNvPr id="4" name="Picture 4" descr="A person posing for a picture&#10;&#10;Description generated with very high confidence">
            <a:extLst>
              <a:ext uri="{FF2B5EF4-FFF2-40B4-BE49-F238E27FC236}">
                <a16:creationId xmlns:a16="http://schemas.microsoft.com/office/drawing/2014/main" id="{1B242734-CB12-4E71-90F6-CEB37B944F76}"/>
              </a:ext>
            </a:extLst>
          </p:cNvPr>
          <p:cNvPicPr>
            <a:picLocks noChangeAspect="1"/>
          </p:cNvPicPr>
          <p:nvPr/>
        </p:nvPicPr>
        <p:blipFill>
          <a:blip r:embed="rId3"/>
          <a:stretch>
            <a:fillRect/>
          </a:stretch>
        </p:blipFill>
        <p:spPr>
          <a:xfrm>
            <a:off x="5790670" y="2942075"/>
            <a:ext cx="3060000" cy="3100935"/>
          </a:xfrm>
          <a:prstGeom prst="rect">
            <a:avLst/>
          </a:prstGeom>
        </p:spPr>
      </p:pic>
      <p:pic>
        <p:nvPicPr>
          <p:cNvPr id="5" name="Picture 5" descr="A close up of a map&#10;&#10;Description generated with high confidence">
            <a:extLst>
              <a:ext uri="{FF2B5EF4-FFF2-40B4-BE49-F238E27FC236}">
                <a16:creationId xmlns:a16="http://schemas.microsoft.com/office/drawing/2014/main" id="{339A3348-50AF-4EA7-A12A-72964308DF79}"/>
              </a:ext>
            </a:extLst>
          </p:cNvPr>
          <p:cNvPicPr>
            <a:picLocks noChangeAspect="1"/>
          </p:cNvPicPr>
          <p:nvPr/>
        </p:nvPicPr>
        <p:blipFill>
          <a:blip r:embed="rId4"/>
          <a:stretch>
            <a:fillRect/>
          </a:stretch>
        </p:blipFill>
        <p:spPr>
          <a:xfrm>
            <a:off x="699493" y="4311195"/>
            <a:ext cx="5000724" cy="2058213"/>
          </a:xfrm>
          <a:prstGeom prst="rect">
            <a:avLst/>
          </a:prstGeom>
        </p:spPr>
      </p:pic>
      <p:sp>
        <p:nvSpPr>
          <p:cNvPr id="6" name="Slide Number Placeholder 5">
            <a:extLst>
              <a:ext uri="{FF2B5EF4-FFF2-40B4-BE49-F238E27FC236}">
                <a16:creationId xmlns:a16="http://schemas.microsoft.com/office/drawing/2014/main" id="{CC6C46FB-6A40-3A42-8431-7A356078A367}"/>
              </a:ext>
            </a:extLst>
          </p:cNvPr>
          <p:cNvSpPr>
            <a:spLocks noGrp="1"/>
          </p:cNvSpPr>
          <p:nvPr>
            <p:ph type="sldNum" sz="quarter" idx="12"/>
          </p:nvPr>
        </p:nvSpPr>
        <p:spPr/>
        <p:txBody>
          <a:bodyPr/>
          <a:lstStyle/>
          <a:p>
            <a:r>
              <a:rPr lang="en-HK"/>
              <a:t>Page </a:t>
            </a:r>
            <a:fld id="{47042922-AAB2-A244-BC71-72150ED145DC}" type="slidenum">
              <a:rPr lang="en-HK" smtClean="0"/>
              <a:pPr/>
              <a:t>8</a:t>
            </a:fld>
            <a:endParaRPr lang="en-HK"/>
          </a:p>
        </p:txBody>
      </p:sp>
    </p:spTree>
    <p:extLst>
      <p:ext uri="{BB962C8B-B14F-4D97-AF65-F5344CB8AC3E}">
        <p14:creationId xmlns:p14="http://schemas.microsoft.com/office/powerpoint/2010/main" val="10025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7ADA-2F58-E246-B130-53F4647CC05D}"/>
              </a:ext>
            </a:extLst>
          </p:cNvPr>
          <p:cNvSpPr>
            <a:spLocks noGrp="1"/>
          </p:cNvSpPr>
          <p:nvPr>
            <p:ph type="title"/>
          </p:nvPr>
        </p:nvSpPr>
        <p:spPr/>
        <p:txBody>
          <a:bodyPr/>
          <a:lstStyle/>
          <a:p>
            <a:r>
              <a:rPr lang="en-US"/>
              <a:t>Methodology: Dataset Structure</a:t>
            </a:r>
            <a:endParaRPr lang="en-US">
              <a:solidFill>
                <a:schemeClr val="tx1"/>
              </a:solidFill>
            </a:endParaRPr>
          </a:p>
        </p:txBody>
      </p:sp>
      <p:sp>
        <p:nvSpPr>
          <p:cNvPr id="4" name="Slide Number Placeholder 3">
            <a:extLst>
              <a:ext uri="{FF2B5EF4-FFF2-40B4-BE49-F238E27FC236}">
                <a16:creationId xmlns:a16="http://schemas.microsoft.com/office/drawing/2014/main" id="{B07C7132-0562-4F45-9975-50F95A2E291A}"/>
              </a:ext>
            </a:extLst>
          </p:cNvPr>
          <p:cNvSpPr>
            <a:spLocks noGrp="1"/>
          </p:cNvSpPr>
          <p:nvPr>
            <p:ph type="sldNum" sz="quarter" idx="12"/>
          </p:nvPr>
        </p:nvSpPr>
        <p:spPr/>
        <p:txBody>
          <a:bodyPr/>
          <a:lstStyle/>
          <a:p>
            <a:r>
              <a:rPr lang="en-HK"/>
              <a:t>Page </a:t>
            </a:r>
            <a:fld id="{47042922-AAB2-A244-BC71-72150ED145DC}" type="slidenum">
              <a:rPr lang="en-HK" smtClean="0"/>
              <a:pPr/>
              <a:t>9</a:t>
            </a:fld>
            <a:endParaRPr lang="en-HK"/>
          </a:p>
        </p:txBody>
      </p:sp>
      <p:sp>
        <p:nvSpPr>
          <p:cNvPr id="3" name="Rectangle 2">
            <a:extLst>
              <a:ext uri="{FF2B5EF4-FFF2-40B4-BE49-F238E27FC236}">
                <a16:creationId xmlns:a16="http://schemas.microsoft.com/office/drawing/2014/main" id="{69A50CD1-99DD-4009-9013-8EBC83CA9665}"/>
              </a:ext>
            </a:extLst>
          </p:cNvPr>
          <p:cNvSpPr/>
          <p:nvPr/>
        </p:nvSpPr>
        <p:spPr>
          <a:xfrm>
            <a:off x="1241342" y="2050775"/>
            <a:ext cx="5647395" cy="23640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2A814BF-0D65-49A7-8F29-C878C992CA93}"/>
              </a:ext>
            </a:extLst>
          </p:cNvPr>
          <p:cNvSpPr/>
          <p:nvPr/>
        </p:nvSpPr>
        <p:spPr>
          <a:xfrm>
            <a:off x="1241342" y="4559804"/>
            <a:ext cx="5652000" cy="1527717"/>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BFA70-4EAF-4A9C-8746-69AD279F1D68}"/>
              </a:ext>
            </a:extLst>
          </p:cNvPr>
          <p:cNvSpPr txBox="1"/>
          <p:nvPr/>
        </p:nvSpPr>
        <p:spPr>
          <a:xfrm>
            <a:off x="2578792" y="305995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Master Set</a:t>
            </a:r>
          </a:p>
        </p:txBody>
      </p:sp>
      <p:sp>
        <p:nvSpPr>
          <p:cNvPr id="25" name="TextBox 24">
            <a:extLst>
              <a:ext uri="{FF2B5EF4-FFF2-40B4-BE49-F238E27FC236}">
                <a16:creationId xmlns:a16="http://schemas.microsoft.com/office/drawing/2014/main" id="{3BE1A185-C3CC-4F05-9682-EB37AA38CFC2}"/>
              </a:ext>
            </a:extLst>
          </p:cNvPr>
          <p:cNvSpPr txBox="1"/>
          <p:nvPr/>
        </p:nvSpPr>
        <p:spPr>
          <a:xfrm>
            <a:off x="2620609" y="513687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Test Set</a:t>
            </a:r>
          </a:p>
        </p:txBody>
      </p:sp>
      <p:cxnSp>
        <p:nvCxnSpPr>
          <p:cNvPr id="13" name="Straight Arrow Connector 12">
            <a:extLst>
              <a:ext uri="{FF2B5EF4-FFF2-40B4-BE49-F238E27FC236}">
                <a16:creationId xmlns:a16="http://schemas.microsoft.com/office/drawing/2014/main" id="{35D70459-1597-4FF0-93C6-D63B34443547}"/>
              </a:ext>
            </a:extLst>
          </p:cNvPr>
          <p:cNvCxnSpPr/>
          <p:nvPr/>
        </p:nvCxnSpPr>
        <p:spPr>
          <a:xfrm flipH="1">
            <a:off x="1245778" y="1381700"/>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96A5A5-E8A9-45B7-BAF0-542ED78325E5}"/>
              </a:ext>
            </a:extLst>
          </p:cNvPr>
          <p:cNvCxnSpPr>
            <a:cxnSpLocks/>
          </p:cNvCxnSpPr>
          <p:nvPr/>
        </p:nvCxnSpPr>
        <p:spPr>
          <a:xfrm flipH="1">
            <a:off x="6888739" y="1312004"/>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CD3D7E-0337-4EB0-BAED-A31ACE9C57DD}"/>
              </a:ext>
            </a:extLst>
          </p:cNvPr>
          <p:cNvCxnSpPr>
            <a:cxnSpLocks/>
          </p:cNvCxnSpPr>
          <p:nvPr/>
        </p:nvCxnSpPr>
        <p:spPr>
          <a:xfrm>
            <a:off x="1285248" y="1668845"/>
            <a:ext cx="5508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49EB4A1-C219-48E2-81A1-2F166FBA9EC6}"/>
              </a:ext>
            </a:extLst>
          </p:cNvPr>
          <p:cNvSpPr txBox="1"/>
          <p:nvPr/>
        </p:nvSpPr>
        <p:spPr>
          <a:xfrm>
            <a:off x="2578792" y="124788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23 Features</a:t>
            </a:r>
          </a:p>
        </p:txBody>
      </p:sp>
      <p:cxnSp>
        <p:nvCxnSpPr>
          <p:cNvPr id="30" name="Straight Arrow Connector 29">
            <a:extLst>
              <a:ext uri="{FF2B5EF4-FFF2-40B4-BE49-F238E27FC236}">
                <a16:creationId xmlns:a16="http://schemas.microsoft.com/office/drawing/2014/main" id="{AD684124-734A-44E3-8BF1-E41436158415}"/>
              </a:ext>
            </a:extLst>
          </p:cNvPr>
          <p:cNvCxnSpPr>
            <a:cxnSpLocks/>
          </p:cNvCxnSpPr>
          <p:nvPr/>
        </p:nvCxnSpPr>
        <p:spPr>
          <a:xfrm flipH="1">
            <a:off x="421381" y="2050772"/>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606E22B-CD54-4F09-BD15-BE9178700E7A}"/>
              </a:ext>
            </a:extLst>
          </p:cNvPr>
          <p:cNvCxnSpPr>
            <a:cxnSpLocks/>
          </p:cNvCxnSpPr>
          <p:nvPr/>
        </p:nvCxnSpPr>
        <p:spPr>
          <a:xfrm flipH="1">
            <a:off x="407442" y="4420407"/>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F5D72A-45E6-42F4-AC04-B29C5C1552D8}"/>
              </a:ext>
            </a:extLst>
          </p:cNvPr>
          <p:cNvCxnSpPr>
            <a:cxnSpLocks/>
          </p:cNvCxnSpPr>
          <p:nvPr/>
        </p:nvCxnSpPr>
        <p:spPr>
          <a:xfrm flipH="1">
            <a:off x="407442" y="4545864"/>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4017B44-4346-4F66-9F79-1F997271E0B9}"/>
              </a:ext>
            </a:extLst>
          </p:cNvPr>
          <p:cNvCxnSpPr>
            <a:cxnSpLocks/>
          </p:cNvCxnSpPr>
          <p:nvPr/>
        </p:nvCxnSpPr>
        <p:spPr>
          <a:xfrm flipH="1">
            <a:off x="407442" y="6093092"/>
            <a:ext cx="702526" cy="836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7C3DF49-BD95-4702-841E-F3B706C3E2BE}"/>
              </a:ext>
            </a:extLst>
          </p:cNvPr>
          <p:cNvSpPr/>
          <p:nvPr/>
        </p:nvSpPr>
        <p:spPr>
          <a:xfrm>
            <a:off x="7075523" y="2050775"/>
            <a:ext cx="747132" cy="23640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82CFF49-BFE9-4DCB-A15B-D3CE92E10C16}"/>
              </a:ext>
            </a:extLst>
          </p:cNvPr>
          <p:cNvSpPr/>
          <p:nvPr/>
        </p:nvSpPr>
        <p:spPr>
          <a:xfrm>
            <a:off x="7075523" y="4559806"/>
            <a:ext cx="747131" cy="152771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B3893A0B-197E-42DC-A834-2EA763DC4DB0}"/>
              </a:ext>
            </a:extLst>
          </p:cNvPr>
          <p:cNvCxnSpPr>
            <a:cxnSpLocks/>
          </p:cNvCxnSpPr>
          <p:nvPr/>
        </p:nvCxnSpPr>
        <p:spPr>
          <a:xfrm flipH="1">
            <a:off x="7069948" y="1320631"/>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D3B6422-2C84-42B7-884C-3043C64C1594}"/>
              </a:ext>
            </a:extLst>
          </p:cNvPr>
          <p:cNvCxnSpPr>
            <a:cxnSpLocks/>
          </p:cNvCxnSpPr>
          <p:nvPr/>
        </p:nvCxnSpPr>
        <p:spPr>
          <a:xfrm flipH="1">
            <a:off x="7822654" y="1311999"/>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53AE8F-E9F8-4A91-BF8B-AFFABB551815}"/>
              </a:ext>
            </a:extLst>
          </p:cNvPr>
          <p:cNvCxnSpPr>
            <a:cxnSpLocks/>
          </p:cNvCxnSpPr>
          <p:nvPr/>
        </p:nvCxnSpPr>
        <p:spPr>
          <a:xfrm flipV="1">
            <a:off x="7157765" y="1682784"/>
            <a:ext cx="565925" cy="5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F1ADCA-B345-4D6E-85A6-55852C3A8A26}"/>
              </a:ext>
            </a:extLst>
          </p:cNvPr>
          <p:cNvSpPr txBox="1"/>
          <p:nvPr/>
        </p:nvSpPr>
        <p:spPr>
          <a:xfrm>
            <a:off x="6954253" y="1289704"/>
            <a:ext cx="100082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Subject</a:t>
            </a:r>
          </a:p>
        </p:txBody>
      </p:sp>
      <p:sp>
        <p:nvSpPr>
          <p:cNvPr id="43" name="TextBox 42">
            <a:extLst>
              <a:ext uri="{FF2B5EF4-FFF2-40B4-BE49-F238E27FC236}">
                <a16:creationId xmlns:a16="http://schemas.microsoft.com/office/drawing/2014/main" id="{60ED536E-1FA5-4761-92FD-B788D562D7D7}"/>
              </a:ext>
            </a:extLst>
          </p:cNvPr>
          <p:cNvSpPr txBox="1"/>
          <p:nvPr/>
        </p:nvSpPr>
        <p:spPr>
          <a:xfrm>
            <a:off x="-598956" y="3004204"/>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275,151 </a:t>
            </a:r>
          </a:p>
          <a:p>
            <a:pPr algn="ctr"/>
            <a:r>
              <a:rPr lang="en-US"/>
              <a:t>Obs.</a:t>
            </a:r>
          </a:p>
        </p:txBody>
      </p:sp>
      <p:sp>
        <p:nvSpPr>
          <p:cNvPr id="44" name="TextBox 43">
            <a:extLst>
              <a:ext uri="{FF2B5EF4-FFF2-40B4-BE49-F238E27FC236}">
                <a16:creationId xmlns:a16="http://schemas.microsoft.com/office/drawing/2014/main" id="{44DF002E-3F42-49AA-88B4-CB21016BF99E}"/>
              </a:ext>
            </a:extLst>
          </p:cNvPr>
          <p:cNvSpPr txBox="1"/>
          <p:nvPr/>
        </p:nvSpPr>
        <p:spPr>
          <a:xfrm>
            <a:off x="-598955" y="5011421"/>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68,044 </a:t>
            </a:r>
          </a:p>
          <a:p>
            <a:pPr algn="ctr"/>
            <a:r>
              <a:rPr lang="en-US"/>
              <a:t>Obs.</a:t>
            </a:r>
          </a:p>
        </p:txBody>
      </p:sp>
      <p:sp>
        <p:nvSpPr>
          <p:cNvPr id="46" name="Rectangle 45">
            <a:extLst>
              <a:ext uri="{FF2B5EF4-FFF2-40B4-BE49-F238E27FC236}">
                <a16:creationId xmlns:a16="http://schemas.microsoft.com/office/drawing/2014/main" id="{7EB52E10-B69B-49E5-A719-B9853611F7F6}"/>
              </a:ext>
            </a:extLst>
          </p:cNvPr>
          <p:cNvSpPr/>
          <p:nvPr/>
        </p:nvSpPr>
        <p:spPr>
          <a:xfrm>
            <a:off x="8009437" y="2050775"/>
            <a:ext cx="747132" cy="2364058"/>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9B1EA4F-D178-47DB-9249-0EF48ABF9CEF}"/>
              </a:ext>
            </a:extLst>
          </p:cNvPr>
          <p:cNvSpPr/>
          <p:nvPr/>
        </p:nvSpPr>
        <p:spPr>
          <a:xfrm>
            <a:off x="8021013" y="4545867"/>
            <a:ext cx="747130" cy="1526400"/>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82CB9A59-2C0F-4D23-96F9-B30BEC4E9A41}"/>
              </a:ext>
            </a:extLst>
          </p:cNvPr>
          <p:cNvSpPr txBox="1"/>
          <p:nvPr/>
        </p:nvSpPr>
        <p:spPr>
          <a:xfrm>
            <a:off x="7882592" y="1295206"/>
            <a:ext cx="100082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Label</a:t>
            </a:r>
          </a:p>
        </p:txBody>
      </p:sp>
      <p:sp>
        <p:nvSpPr>
          <p:cNvPr id="58" name="TextBox 57">
            <a:extLst>
              <a:ext uri="{FF2B5EF4-FFF2-40B4-BE49-F238E27FC236}">
                <a16:creationId xmlns:a16="http://schemas.microsoft.com/office/drawing/2014/main" id="{5AC6585D-4289-4A00-BCB7-96C2CAC3A2C6}"/>
              </a:ext>
            </a:extLst>
          </p:cNvPr>
          <p:cNvSpPr txBox="1"/>
          <p:nvPr/>
        </p:nvSpPr>
        <p:spPr>
          <a:xfrm>
            <a:off x="7248369" y="2181802"/>
            <a:ext cx="512956" cy="25545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1</a:t>
            </a:r>
          </a:p>
          <a:p>
            <a:pPr algn="ctr"/>
            <a:r>
              <a:rPr lang="en-US" sz="1600"/>
              <a:t>.</a:t>
            </a:r>
          </a:p>
          <a:p>
            <a:pPr algn="ctr"/>
            <a:r>
              <a:rPr lang="en-US" sz="1600"/>
              <a:t>.</a:t>
            </a:r>
          </a:p>
          <a:p>
            <a:pPr algn="ctr"/>
            <a:r>
              <a:rPr lang="en-US" sz="1600"/>
              <a:t>.</a:t>
            </a:r>
          </a:p>
          <a:p>
            <a:pPr algn="ctr"/>
            <a:r>
              <a:rPr lang="en-US" sz="1600"/>
              <a:t>2</a:t>
            </a:r>
          </a:p>
          <a:p>
            <a:pPr algn="ctr"/>
            <a:r>
              <a:rPr lang="en-US" sz="1600"/>
              <a:t>.</a:t>
            </a:r>
          </a:p>
          <a:p>
            <a:pPr algn="ctr"/>
            <a:r>
              <a:rPr lang="en-US" sz="1600"/>
              <a:t>.</a:t>
            </a:r>
          </a:p>
          <a:p>
            <a:pPr algn="ctr"/>
            <a:r>
              <a:rPr lang="en-US" sz="1600"/>
              <a:t>.</a:t>
            </a:r>
          </a:p>
          <a:p>
            <a:pPr algn="ctr"/>
            <a:endParaRPr lang="en-US" sz="1600"/>
          </a:p>
          <a:p>
            <a:pPr algn="ctr"/>
            <a:endParaRPr lang="en-US" sz="1600"/>
          </a:p>
        </p:txBody>
      </p:sp>
      <p:sp>
        <p:nvSpPr>
          <p:cNvPr id="59" name="TextBox 58">
            <a:extLst>
              <a:ext uri="{FF2B5EF4-FFF2-40B4-BE49-F238E27FC236}">
                <a16:creationId xmlns:a16="http://schemas.microsoft.com/office/drawing/2014/main" id="{8B829D76-9A2D-4F77-B7CE-23ECEF9AA5FA}"/>
              </a:ext>
            </a:extLst>
          </p:cNvPr>
          <p:cNvSpPr txBox="1"/>
          <p:nvPr/>
        </p:nvSpPr>
        <p:spPr>
          <a:xfrm>
            <a:off x="8140468" y="2167863"/>
            <a:ext cx="512956" cy="246221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1</a:t>
            </a:r>
          </a:p>
          <a:p>
            <a:pPr algn="ctr"/>
            <a:r>
              <a:rPr lang="en-US" sz="1400"/>
              <a:t>2</a:t>
            </a:r>
          </a:p>
          <a:p>
            <a:pPr algn="ctr"/>
            <a:r>
              <a:rPr lang="en-US" sz="1400"/>
              <a:t>.</a:t>
            </a:r>
          </a:p>
          <a:p>
            <a:pPr algn="ctr"/>
            <a:r>
              <a:rPr lang="en-US" sz="1400"/>
              <a:t>.</a:t>
            </a:r>
          </a:p>
          <a:p>
            <a:pPr algn="ctr"/>
            <a:r>
              <a:rPr lang="en-US" sz="1400"/>
              <a:t>12</a:t>
            </a:r>
          </a:p>
          <a:p>
            <a:pPr algn="ctr"/>
            <a:r>
              <a:rPr lang="en-US" sz="1400"/>
              <a:t>1</a:t>
            </a:r>
          </a:p>
          <a:p>
            <a:pPr algn="ctr"/>
            <a:r>
              <a:rPr lang="en-US" sz="1400"/>
              <a:t>2</a:t>
            </a:r>
          </a:p>
          <a:p>
            <a:pPr algn="ctr"/>
            <a:r>
              <a:rPr lang="en-US" sz="1400"/>
              <a:t>.</a:t>
            </a:r>
          </a:p>
          <a:p>
            <a:pPr algn="ctr"/>
            <a:r>
              <a:rPr lang="en-US" sz="1400"/>
              <a:t>.</a:t>
            </a:r>
          </a:p>
          <a:p>
            <a:pPr algn="ctr"/>
            <a:r>
              <a:rPr lang="en-US" sz="1400"/>
              <a:t>12</a:t>
            </a:r>
          </a:p>
          <a:p>
            <a:pPr algn="ctr"/>
            <a:endParaRPr lang="en-US" sz="1400"/>
          </a:p>
        </p:txBody>
      </p:sp>
      <p:sp>
        <p:nvSpPr>
          <p:cNvPr id="60" name="TextBox 59">
            <a:extLst>
              <a:ext uri="{FF2B5EF4-FFF2-40B4-BE49-F238E27FC236}">
                <a16:creationId xmlns:a16="http://schemas.microsoft.com/office/drawing/2014/main" id="{2D06AEB2-9DA7-4F84-A151-60F9587381C1}"/>
              </a:ext>
            </a:extLst>
          </p:cNvPr>
          <p:cNvSpPr txBox="1"/>
          <p:nvPr/>
        </p:nvSpPr>
        <p:spPr>
          <a:xfrm>
            <a:off x="7234430" y="4551436"/>
            <a:ext cx="512956"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9</a:t>
            </a:r>
          </a:p>
          <a:p>
            <a:pPr algn="ctr"/>
            <a:r>
              <a:rPr lang="en-US" sz="1400"/>
              <a:t>.</a:t>
            </a:r>
          </a:p>
          <a:p>
            <a:pPr algn="ctr"/>
            <a:r>
              <a:rPr lang="en-US" sz="1400"/>
              <a:t>.</a:t>
            </a:r>
          </a:p>
          <a:p>
            <a:pPr algn="ctr"/>
            <a:r>
              <a:rPr lang="en-US" sz="1400"/>
              <a:t>.</a:t>
            </a:r>
          </a:p>
          <a:p>
            <a:pPr algn="ctr"/>
            <a:r>
              <a:rPr lang="en-US" sz="1400"/>
              <a:t>10</a:t>
            </a:r>
          </a:p>
          <a:p>
            <a:pPr algn="ctr"/>
            <a:r>
              <a:rPr lang="en-US" sz="1400"/>
              <a:t>.</a:t>
            </a:r>
          </a:p>
          <a:p>
            <a:pPr algn="ctr"/>
            <a:r>
              <a:rPr lang="en-US" sz="1400"/>
              <a:t>.</a:t>
            </a:r>
          </a:p>
          <a:p>
            <a:pPr algn="ctr"/>
            <a:endParaRPr lang="en-US" sz="1400"/>
          </a:p>
          <a:p>
            <a:pPr algn="ctr"/>
            <a:endParaRPr lang="en-US" sz="1400"/>
          </a:p>
        </p:txBody>
      </p:sp>
      <p:sp>
        <p:nvSpPr>
          <p:cNvPr id="61" name="TextBox 60">
            <a:extLst>
              <a:ext uri="{FF2B5EF4-FFF2-40B4-BE49-F238E27FC236}">
                <a16:creationId xmlns:a16="http://schemas.microsoft.com/office/drawing/2014/main" id="{3DED2A5E-A9EA-4E28-8069-623162740A02}"/>
              </a:ext>
            </a:extLst>
          </p:cNvPr>
          <p:cNvSpPr txBox="1"/>
          <p:nvPr/>
        </p:nvSpPr>
        <p:spPr>
          <a:xfrm>
            <a:off x="8154408" y="4551436"/>
            <a:ext cx="512956"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1</a:t>
            </a:r>
          </a:p>
          <a:p>
            <a:pPr algn="ctr"/>
            <a:r>
              <a:rPr lang="en-US" sz="1400"/>
              <a:t>2</a:t>
            </a:r>
          </a:p>
          <a:p>
            <a:pPr algn="ctr"/>
            <a:r>
              <a:rPr lang="en-US" sz="1400"/>
              <a:t>.</a:t>
            </a:r>
          </a:p>
          <a:p>
            <a:pPr algn="ctr"/>
            <a:r>
              <a:rPr lang="en-US" sz="1400"/>
              <a:t>12</a:t>
            </a:r>
          </a:p>
          <a:p>
            <a:pPr algn="ctr"/>
            <a:r>
              <a:rPr lang="en-US" sz="1400"/>
              <a:t>1</a:t>
            </a:r>
          </a:p>
          <a:p>
            <a:pPr algn="ctr"/>
            <a:r>
              <a:rPr lang="en-US" sz="1400"/>
              <a:t>2</a:t>
            </a:r>
          </a:p>
          <a:p>
            <a:pPr algn="ctr"/>
            <a:r>
              <a:rPr lang="en-US" sz="1400"/>
              <a:t>.</a:t>
            </a:r>
          </a:p>
          <a:p>
            <a:pPr algn="ctr"/>
            <a:endParaRPr lang="en-US" sz="1400"/>
          </a:p>
          <a:p>
            <a:pPr algn="ctr"/>
            <a:endParaRPr lang="en-US" sz="1400"/>
          </a:p>
        </p:txBody>
      </p:sp>
      <p:cxnSp>
        <p:nvCxnSpPr>
          <p:cNvPr id="38" name="Straight Arrow Connector 37">
            <a:extLst>
              <a:ext uri="{FF2B5EF4-FFF2-40B4-BE49-F238E27FC236}">
                <a16:creationId xmlns:a16="http://schemas.microsoft.com/office/drawing/2014/main" id="{9881B98E-BAEA-FA4D-8A02-DF7C1F05AF73}"/>
              </a:ext>
            </a:extLst>
          </p:cNvPr>
          <p:cNvCxnSpPr>
            <a:cxnSpLocks/>
          </p:cNvCxnSpPr>
          <p:nvPr/>
        </p:nvCxnSpPr>
        <p:spPr>
          <a:xfrm flipH="1">
            <a:off x="8016373" y="1295206"/>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779237A-5641-9B41-9F0F-69014977BB15}"/>
              </a:ext>
            </a:extLst>
          </p:cNvPr>
          <p:cNvCxnSpPr>
            <a:cxnSpLocks/>
          </p:cNvCxnSpPr>
          <p:nvPr/>
        </p:nvCxnSpPr>
        <p:spPr>
          <a:xfrm flipH="1">
            <a:off x="8769079" y="1286574"/>
            <a:ext cx="5575" cy="593803"/>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A3C2375-1CD3-734E-9879-8F5FD22BE263}"/>
              </a:ext>
            </a:extLst>
          </p:cNvPr>
          <p:cNvCxnSpPr>
            <a:cxnSpLocks/>
          </p:cNvCxnSpPr>
          <p:nvPr/>
        </p:nvCxnSpPr>
        <p:spPr>
          <a:xfrm flipV="1">
            <a:off x="8104190" y="1657359"/>
            <a:ext cx="565925" cy="5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68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53</Slides>
  <Notes>9</Notes>
  <HiddenSlides>0</HiddenSlide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Medical Design 16x9</vt:lpstr>
      <vt:lpstr>Apply Dynamic Time Warping in Wearable Devices</vt:lpstr>
      <vt:lpstr>Introduction</vt:lpstr>
      <vt:lpstr>Presentation Structure</vt:lpstr>
      <vt:lpstr>Time Series Similarity</vt:lpstr>
      <vt:lpstr>Time Series Similarity</vt:lpstr>
      <vt:lpstr>Dynamic Time Warping (DTW)</vt:lpstr>
      <vt:lpstr>Dataset</vt:lpstr>
      <vt:lpstr>Dataset</vt:lpstr>
      <vt:lpstr>Methodology: Dataset Structure</vt:lpstr>
      <vt:lpstr>Methodology: Data Splitting</vt:lpstr>
      <vt:lpstr>Methodology: Data Splitting</vt:lpstr>
      <vt:lpstr>Methodology: Rescaling</vt:lpstr>
      <vt:lpstr>Methodology: Rescaling</vt:lpstr>
      <vt:lpstr>Methodology: Dimension Reduction</vt:lpstr>
      <vt:lpstr>Methodology: Dimension Reduction</vt:lpstr>
      <vt:lpstr>Methodology: Dimension Reduction</vt:lpstr>
      <vt:lpstr>Methodology: Dimension Reduction</vt:lpstr>
      <vt:lpstr>Methodology: Dimension Reduction</vt:lpstr>
      <vt:lpstr>Methodology: Dimension Reduction</vt:lpstr>
      <vt:lpstr>Methodology: Dataset Description</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Methodology: Classification by DTW </vt:lpstr>
      <vt:lpstr>Findings</vt:lpstr>
      <vt:lpstr>Our Work</vt:lpstr>
      <vt:lpstr>References</vt:lpstr>
      <vt:lpstr>References</vt:lpstr>
      <vt:lpstr>Q&amp;A</vt:lpstr>
      <vt:lpstr>Methodology: Data Cleaning</vt:lpstr>
      <vt:lpstr>Methodology: Data Cleaning</vt:lpstr>
      <vt:lpstr>How DTW Works?</vt:lpstr>
      <vt:lpstr>How DTW Works?</vt:lpstr>
      <vt:lpstr>How DTW Works?</vt:lpstr>
      <vt:lpstr>How DTW Works?</vt:lpstr>
      <vt:lpstr>How DTW Works?</vt:lpstr>
      <vt:lpstr>How DTW Works?</vt:lpstr>
      <vt:lpstr>How DTW Works?</vt:lpstr>
      <vt:lpstr>How DTW Works?</vt:lpstr>
      <vt:lpstr>How DTW Works?</vt:lpstr>
      <vt:lpstr>Dataset</vt:lpstr>
      <vt:lpstr>How DTW 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 Dynamic Time Warping in Wearable Devices</dc:title>
  <cp:revision>2</cp:revision>
  <dcterms:modified xsi:type="dcterms:W3CDTF">2018-04-21T07:32:37Z</dcterms:modified>
</cp:coreProperties>
</file>